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Times New Roman" charset="1" panose="02030502070405020303"/>
      <p:regular r:id="rId21"/>
    </p:embeddedFont>
    <p:embeddedFont>
      <p:font typeface="Times New Roman Bold" charset="1" panose="02030802070405020303"/>
      <p:regular r:id="rId22"/>
    </p:embeddedFont>
    <p:embeddedFont>
      <p:font typeface="Times New Roman Bold Italics" charset="1" panose="02030802070405090303"/>
      <p:regular r:id="rId23"/>
    </p:embeddedFont>
    <p:embeddedFont>
      <p:font typeface="Codec Pro Bold" charset="1" panose="00000600000000000000"/>
      <p:regular r:id="rId24"/>
    </p:embeddedFont>
    <p:embeddedFont>
      <p:font typeface="Poppins" charset="1" panose="00000500000000000000"/>
      <p:regular r:id="rId25"/>
    </p:embeddedFont>
    <p:embeddedFont>
      <p:font typeface="Canva Sans" charset="1" panose="020B0503030501040103"/>
      <p:regular r:id="rId26"/>
    </p:embeddedFont>
    <p:embeddedFont>
      <p:font typeface="Poppins Bold" charset="1" panose="00000800000000000000"/>
      <p:regular r:id="rId27"/>
    </p:embeddedFont>
    <p:embeddedFont>
      <p:font typeface="Poppins Italics" charset="1" panose="000005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png>
</file>

<file path=ppt/media/image18.svg>
</file>

<file path=ppt/media/image19.png>
</file>

<file path=ppt/media/image2.png>
</file>

<file path=ppt/media/image20.jpeg>
</file>

<file path=ppt/media/image21.png>
</file>

<file path=ppt/media/image22.jpeg>
</file>

<file path=ppt/media/image23.png>
</file>

<file path=ppt/media/image24.svg>
</file>

<file path=ppt/media/image25.png>
</file>

<file path=ppt/media/image26.svg>
</file>

<file path=ppt/media/image27.png>
</file>

<file path=ppt/media/image28.svg>
</file>

<file path=ppt/media/image3.jpeg>
</file>

<file path=ppt/media/image4.png>
</file>

<file path=ppt/media/image5.png>
</file>

<file path=ppt/media/image6.jpe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3.jpeg" Type="http://schemas.openxmlformats.org/officeDocument/2006/relationships/image"/><Relationship Id="rId4" Target="../media/image14.jpeg" Type="http://schemas.openxmlformats.org/officeDocument/2006/relationships/image"/><Relationship Id="rId5" Target="../media/image15.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1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25.png" Type="http://schemas.openxmlformats.org/officeDocument/2006/relationships/image"/><Relationship Id="rId6" Target="../media/image26.svg" Type="http://schemas.openxmlformats.org/officeDocument/2006/relationships/image"/><Relationship Id="rId7" Target="../media/image27.png" Type="http://schemas.openxmlformats.org/officeDocument/2006/relationships/image"/><Relationship Id="rId8" Target="../media/image2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https://www.kaggle.com/datasets/becksddf/churn-in-telecoms-dataset" TargetMode="External" Type="http://schemas.openxmlformats.org/officeDocument/2006/relationships/hyperlink"/></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Freeform 3" id="3"/>
          <p:cNvSpPr/>
          <p:nvPr/>
        </p:nvSpPr>
        <p:spPr>
          <a:xfrm flipH="true" flipV="true" rot="0">
            <a:off x="-4345752" y="-825227"/>
            <a:ext cx="11112227" cy="11112227"/>
          </a:xfrm>
          <a:custGeom>
            <a:avLst/>
            <a:gdLst/>
            <a:ahLst/>
            <a:cxnLst/>
            <a:rect r="r" b="b" t="t" l="l"/>
            <a:pathLst>
              <a:path h="11112227" w="11112227">
                <a:moveTo>
                  <a:pt x="11112226" y="11112227"/>
                </a:moveTo>
                <a:lnTo>
                  <a:pt x="0" y="11112227"/>
                </a:lnTo>
                <a:lnTo>
                  <a:pt x="0" y="0"/>
                </a:lnTo>
                <a:lnTo>
                  <a:pt x="11112226" y="0"/>
                </a:lnTo>
                <a:lnTo>
                  <a:pt x="11112226" y="11112227"/>
                </a:lnTo>
                <a:close/>
              </a:path>
            </a:pathLst>
          </a:custGeom>
          <a:blipFill>
            <a:blip r:embed="rId3">
              <a:alphaModFix amt="23000"/>
            </a:blip>
            <a:stretch>
              <a:fillRect l="0" t="0" r="0" b="0"/>
            </a:stretch>
          </a:blipFill>
        </p:spPr>
      </p:sp>
      <p:sp>
        <p:nvSpPr>
          <p:cNvPr name="Freeform 4" id="4"/>
          <p:cNvSpPr/>
          <p:nvPr/>
        </p:nvSpPr>
        <p:spPr>
          <a:xfrm flipH="true" flipV="true" rot="0">
            <a:off x="-4193352" y="-672827"/>
            <a:ext cx="11112227" cy="11112227"/>
          </a:xfrm>
          <a:custGeom>
            <a:avLst/>
            <a:gdLst/>
            <a:ahLst/>
            <a:cxnLst/>
            <a:rect r="r" b="b" t="t" l="l"/>
            <a:pathLst>
              <a:path h="11112227" w="11112227">
                <a:moveTo>
                  <a:pt x="11112226" y="11112227"/>
                </a:moveTo>
                <a:lnTo>
                  <a:pt x="0" y="11112227"/>
                </a:lnTo>
                <a:lnTo>
                  <a:pt x="0" y="0"/>
                </a:lnTo>
                <a:lnTo>
                  <a:pt x="11112226" y="0"/>
                </a:lnTo>
                <a:lnTo>
                  <a:pt x="11112226" y="11112227"/>
                </a:lnTo>
                <a:close/>
              </a:path>
            </a:pathLst>
          </a:custGeom>
          <a:blipFill>
            <a:blip r:embed="rId3">
              <a:alphaModFix amt="23000"/>
            </a:blip>
            <a:stretch>
              <a:fillRect l="0" t="0" r="0" b="0"/>
            </a:stretch>
          </a:blipFill>
        </p:spPr>
      </p:sp>
      <p:sp>
        <p:nvSpPr>
          <p:cNvPr name="Freeform 5" id="5"/>
          <p:cNvSpPr/>
          <p:nvPr/>
        </p:nvSpPr>
        <p:spPr>
          <a:xfrm flipH="true" flipV="true" rot="0">
            <a:off x="-4040952" y="-520427"/>
            <a:ext cx="11112227" cy="11112227"/>
          </a:xfrm>
          <a:custGeom>
            <a:avLst/>
            <a:gdLst/>
            <a:ahLst/>
            <a:cxnLst/>
            <a:rect r="r" b="b" t="t" l="l"/>
            <a:pathLst>
              <a:path h="11112227" w="11112227">
                <a:moveTo>
                  <a:pt x="11112226" y="11112227"/>
                </a:moveTo>
                <a:lnTo>
                  <a:pt x="0" y="11112227"/>
                </a:lnTo>
                <a:lnTo>
                  <a:pt x="0" y="0"/>
                </a:lnTo>
                <a:lnTo>
                  <a:pt x="11112226" y="0"/>
                </a:lnTo>
                <a:lnTo>
                  <a:pt x="11112226" y="11112227"/>
                </a:lnTo>
                <a:close/>
              </a:path>
            </a:pathLst>
          </a:custGeom>
          <a:blipFill>
            <a:blip r:embed="rId3">
              <a:alphaModFix amt="23000"/>
            </a:blip>
            <a:stretch>
              <a:fillRect l="0" t="0" r="0" b="0"/>
            </a:stretch>
          </a:blipFill>
        </p:spPr>
      </p:sp>
      <p:sp>
        <p:nvSpPr>
          <p:cNvPr name="Freeform 6" id="6"/>
          <p:cNvSpPr/>
          <p:nvPr/>
        </p:nvSpPr>
        <p:spPr>
          <a:xfrm flipH="true" flipV="true" rot="0">
            <a:off x="-3888552" y="-368027"/>
            <a:ext cx="11112227" cy="11112227"/>
          </a:xfrm>
          <a:custGeom>
            <a:avLst/>
            <a:gdLst/>
            <a:ahLst/>
            <a:cxnLst/>
            <a:rect r="r" b="b" t="t" l="l"/>
            <a:pathLst>
              <a:path h="11112227" w="11112227">
                <a:moveTo>
                  <a:pt x="11112226" y="11112227"/>
                </a:moveTo>
                <a:lnTo>
                  <a:pt x="0" y="11112227"/>
                </a:lnTo>
                <a:lnTo>
                  <a:pt x="0" y="0"/>
                </a:lnTo>
                <a:lnTo>
                  <a:pt x="11112226" y="0"/>
                </a:lnTo>
                <a:lnTo>
                  <a:pt x="11112226" y="11112227"/>
                </a:lnTo>
                <a:close/>
              </a:path>
            </a:pathLst>
          </a:custGeom>
          <a:blipFill>
            <a:blip r:embed="rId3">
              <a:alphaModFix amt="23000"/>
            </a:blip>
            <a:stretch>
              <a:fillRect l="0" t="0" r="0" b="0"/>
            </a:stretch>
          </a:blipFill>
        </p:spPr>
      </p:sp>
      <p:sp>
        <p:nvSpPr>
          <p:cNvPr name="Freeform 7" id="7"/>
          <p:cNvSpPr/>
          <p:nvPr/>
        </p:nvSpPr>
        <p:spPr>
          <a:xfrm flipH="true" flipV="true" rot="0">
            <a:off x="-3736152" y="-215627"/>
            <a:ext cx="11112227" cy="11112227"/>
          </a:xfrm>
          <a:custGeom>
            <a:avLst/>
            <a:gdLst/>
            <a:ahLst/>
            <a:cxnLst/>
            <a:rect r="r" b="b" t="t" l="l"/>
            <a:pathLst>
              <a:path h="11112227" w="11112227">
                <a:moveTo>
                  <a:pt x="11112226" y="11112227"/>
                </a:moveTo>
                <a:lnTo>
                  <a:pt x="0" y="11112227"/>
                </a:lnTo>
                <a:lnTo>
                  <a:pt x="0" y="0"/>
                </a:lnTo>
                <a:lnTo>
                  <a:pt x="11112226" y="0"/>
                </a:lnTo>
                <a:lnTo>
                  <a:pt x="11112226" y="11112227"/>
                </a:lnTo>
                <a:close/>
              </a:path>
            </a:pathLst>
          </a:custGeom>
          <a:blipFill>
            <a:blip r:embed="rId3">
              <a:alphaModFix amt="23000"/>
            </a:blip>
            <a:stretch>
              <a:fillRect l="0" t="0" r="0" b="0"/>
            </a:stretch>
          </a:blipFill>
        </p:spPr>
      </p:sp>
      <p:sp>
        <p:nvSpPr>
          <p:cNvPr name="TextBox 8" id="8"/>
          <p:cNvSpPr txBox="true"/>
          <p:nvPr/>
        </p:nvSpPr>
        <p:spPr>
          <a:xfrm rot="0">
            <a:off x="0" y="2776340"/>
            <a:ext cx="17389929" cy="5164223"/>
          </a:xfrm>
          <a:prstGeom prst="rect">
            <a:avLst/>
          </a:prstGeom>
        </p:spPr>
        <p:txBody>
          <a:bodyPr anchor="t" rtlCol="false" tIns="0" lIns="0" bIns="0" rIns="0">
            <a:spAutoFit/>
          </a:bodyPr>
          <a:lstStyle/>
          <a:p>
            <a:pPr algn="l">
              <a:lnSpc>
                <a:spcPts val="8023"/>
              </a:lnSpc>
            </a:pPr>
            <a:r>
              <a:rPr lang="en-US" sz="8720">
                <a:solidFill>
                  <a:srgbClr val="FFFFFF"/>
                </a:solidFill>
                <a:latin typeface="Times New Roman"/>
              </a:rPr>
              <a:t>MACHINE LEARNING CLASSIFICATION MODEL FOR PREDICTING CUSTOMER CHURN AT SYRIA TEL</a:t>
            </a:r>
          </a:p>
          <a:p>
            <a:pPr algn="ctr">
              <a:lnSpc>
                <a:spcPts val="4810"/>
              </a:lnSpc>
            </a:pPr>
          </a:p>
        </p:txBody>
      </p:sp>
      <p:sp>
        <p:nvSpPr>
          <p:cNvPr name="TextBox 9" id="9"/>
          <p:cNvSpPr txBox="true"/>
          <p:nvPr/>
        </p:nvSpPr>
        <p:spPr>
          <a:xfrm rot="0">
            <a:off x="0" y="9702252"/>
            <a:ext cx="5179385" cy="580311"/>
          </a:xfrm>
          <a:prstGeom prst="rect">
            <a:avLst/>
          </a:prstGeom>
        </p:spPr>
        <p:txBody>
          <a:bodyPr anchor="t" rtlCol="false" tIns="0" lIns="0" bIns="0" rIns="0">
            <a:spAutoFit/>
          </a:bodyPr>
          <a:lstStyle/>
          <a:p>
            <a:pPr algn="ctr">
              <a:lnSpc>
                <a:spcPts val="4239"/>
              </a:lnSpc>
              <a:spcBef>
                <a:spcPct val="0"/>
              </a:spcBef>
            </a:pPr>
            <a:r>
              <a:rPr lang="en-US" sz="3028">
                <a:solidFill>
                  <a:srgbClr val="FFDE59"/>
                </a:solidFill>
                <a:latin typeface="Times New Roman Bold"/>
              </a:rPr>
              <a:t>Presenter:Gitahi Kevin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247898" y="2728478"/>
            <a:ext cx="5079400" cy="4398532"/>
            <a:chOff x="0" y="0"/>
            <a:chExt cx="4282440" cy="3708400"/>
          </a:xfrm>
        </p:grpSpPr>
        <p:sp>
          <p:nvSpPr>
            <p:cNvPr name="Freeform 4" id="4"/>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3"/>
              <a:stretch>
                <a:fillRect l="-14987" t="0" r="-14987" b="0"/>
              </a:stretch>
            </a:blipFill>
            <a:ln w="104775" cap="sq">
              <a:gradFill>
                <a:gsLst>
                  <a:gs pos="0">
                    <a:srgbClr val="FFFFFF">
                      <a:alpha val="100000"/>
                    </a:srgbClr>
                  </a:gs>
                  <a:gs pos="100000">
                    <a:srgbClr val="9D5EE4">
                      <a:alpha val="100000"/>
                    </a:srgbClr>
                  </a:gs>
                </a:gsLst>
                <a:lin ang="0"/>
              </a:gradFill>
              <a:prstDash val="solid"/>
              <a:miter/>
            </a:ln>
          </p:spPr>
        </p:sp>
      </p:grpSp>
      <p:grpSp>
        <p:nvGrpSpPr>
          <p:cNvPr name="Group 5" id="5"/>
          <p:cNvGrpSpPr/>
          <p:nvPr/>
        </p:nvGrpSpPr>
        <p:grpSpPr>
          <a:xfrm rot="0">
            <a:off x="6009047" y="2886342"/>
            <a:ext cx="4831214" cy="4183613"/>
            <a:chOff x="0" y="0"/>
            <a:chExt cx="4282440" cy="3708400"/>
          </a:xfrm>
        </p:grpSpPr>
        <p:sp>
          <p:nvSpPr>
            <p:cNvPr name="Freeform 6" id="6"/>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32081" t="0" r="-32081" b="0"/>
              </a:stretch>
            </a:blipFill>
            <a:ln w="104775" cap="sq">
              <a:gradFill>
                <a:gsLst>
                  <a:gs pos="0">
                    <a:srgbClr val="FFFFFF">
                      <a:alpha val="100000"/>
                    </a:srgbClr>
                  </a:gs>
                  <a:gs pos="100000">
                    <a:srgbClr val="9D5EE4">
                      <a:alpha val="100000"/>
                    </a:srgbClr>
                  </a:gs>
                </a:gsLst>
                <a:lin ang="0"/>
              </a:gradFill>
              <a:prstDash val="solid"/>
              <a:miter/>
            </a:ln>
          </p:spPr>
        </p:sp>
      </p:grpSp>
      <p:grpSp>
        <p:nvGrpSpPr>
          <p:cNvPr name="Group 7" id="7"/>
          <p:cNvGrpSpPr/>
          <p:nvPr/>
        </p:nvGrpSpPr>
        <p:grpSpPr>
          <a:xfrm rot="0">
            <a:off x="11912584" y="3118040"/>
            <a:ext cx="4357621" cy="3773504"/>
            <a:chOff x="0" y="0"/>
            <a:chExt cx="4282440" cy="3708400"/>
          </a:xfrm>
        </p:grpSpPr>
        <p:sp>
          <p:nvSpPr>
            <p:cNvPr name="Freeform 8" id="8"/>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5"/>
              <a:stretch>
                <a:fillRect l="-7730" t="0" r="-7730" b="0"/>
              </a:stretch>
            </a:blipFill>
            <a:ln w="104775" cap="sq">
              <a:gradFill>
                <a:gsLst>
                  <a:gs pos="0">
                    <a:srgbClr val="FFFFFF">
                      <a:alpha val="100000"/>
                    </a:srgbClr>
                  </a:gs>
                  <a:gs pos="100000">
                    <a:srgbClr val="9D5EE4">
                      <a:alpha val="100000"/>
                    </a:srgbClr>
                  </a:gs>
                </a:gsLst>
                <a:lin ang="0"/>
              </a:gradFill>
              <a:prstDash val="solid"/>
              <a:miter/>
            </a:ln>
          </p:spPr>
        </p:sp>
      </p:grpSp>
      <p:sp>
        <p:nvSpPr>
          <p:cNvPr name="TextBox 9" id="9"/>
          <p:cNvSpPr txBox="true"/>
          <p:nvPr/>
        </p:nvSpPr>
        <p:spPr>
          <a:xfrm rot="0">
            <a:off x="0" y="233205"/>
            <a:ext cx="10654596" cy="1147193"/>
          </a:xfrm>
          <a:prstGeom prst="rect">
            <a:avLst/>
          </a:prstGeom>
        </p:spPr>
        <p:txBody>
          <a:bodyPr anchor="t" rtlCol="false" tIns="0" lIns="0" bIns="0" rIns="0">
            <a:spAutoFit/>
          </a:bodyPr>
          <a:lstStyle/>
          <a:p>
            <a:pPr algn="l">
              <a:lnSpc>
                <a:spcPts val="7347"/>
              </a:lnSpc>
            </a:pPr>
            <a:r>
              <a:rPr lang="en-US" sz="7900">
                <a:solidFill>
                  <a:srgbClr val="FFDE59"/>
                </a:solidFill>
                <a:latin typeface="Times New Roman Bold"/>
              </a:rPr>
              <a:t>MODELING</a:t>
            </a:r>
          </a:p>
        </p:txBody>
      </p:sp>
      <p:sp>
        <p:nvSpPr>
          <p:cNvPr name="TextBox 10" id="10"/>
          <p:cNvSpPr txBox="true"/>
          <p:nvPr/>
        </p:nvSpPr>
        <p:spPr>
          <a:xfrm rot="0">
            <a:off x="1163120" y="7501105"/>
            <a:ext cx="2756597" cy="914561"/>
          </a:xfrm>
          <a:prstGeom prst="rect">
            <a:avLst/>
          </a:prstGeom>
        </p:spPr>
        <p:txBody>
          <a:bodyPr anchor="t" rtlCol="false" tIns="0" lIns="0" bIns="0" rIns="0">
            <a:spAutoFit/>
          </a:bodyPr>
          <a:lstStyle/>
          <a:p>
            <a:pPr algn="ctr">
              <a:lnSpc>
                <a:spcPts val="3666"/>
              </a:lnSpc>
            </a:pPr>
            <a:r>
              <a:rPr lang="en-US" sz="2618">
                <a:solidFill>
                  <a:srgbClr val="FFDE59"/>
                </a:solidFill>
                <a:latin typeface="Poppins"/>
              </a:rPr>
              <a:t>Baseline model</a:t>
            </a:r>
          </a:p>
          <a:p>
            <a:pPr algn="ctr">
              <a:lnSpc>
                <a:spcPts val="3666"/>
              </a:lnSpc>
              <a:spcBef>
                <a:spcPct val="0"/>
              </a:spcBef>
            </a:pPr>
            <a:r>
              <a:rPr lang="en-US" sz="2618">
                <a:solidFill>
                  <a:srgbClr val="FFDE59"/>
                </a:solidFill>
                <a:latin typeface="Poppins"/>
              </a:rPr>
              <a:t>Decision trees</a:t>
            </a:r>
          </a:p>
        </p:txBody>
      </p:sp>
      <p:sp>
        <p:nvSpPr>
          <p:cNvPr name="TextBox 11" id="11"/>
          <p:cNvSpPr txBox="true"/>
          <p:nvPr/>
        </p:nvSpPr>
        <p:spPr>
          <a:xfrm rot="0">
            <a:off x="7046355" y="7512772"/>
            <a:ext cx="2756597" cy="509431"/>
          </a:xfrm>
          <a:prstGeom prst="rect">
            <a:avLst/>
          </a:prstGeom>
        </p:spPr>
        <p:txBody>
          <a:bodyPr anchor="t" rtlCol="false" tIns="0" lIns="0" bIns="0" rIns="0">
            <a:spAutoFit/>
          </a:bodyPr>
          <a:lstStyle/>
          <a:p>
            <a:pPr algn="ctr">
              <a:lnSpc>
                <a:spcPts val="3946"/>
              </a:lnSpc>
              <a:spcBef>
                <a:spcPct val="0"/>
              </a:spcBef>
            </a:pPr>
            <a:r>
              <a:rPr lang="en-US" sz="2818">
                <a:solidFill>
                  <a:srgbClr val="FFDE59"/>
                </a:solidFill>
                <a:latin typeface="Poppins"/>
              </a:rPr>
              <a:t>XGBoost</a:t>
            </a:r>
          </a:p>
        </p:txBody>
      </p:sp>
      <p:sp>
        <p:nvSpPr>
          <p:cNvPr name="TextBox 12" id="12"/>
          <p:cNvSpPr txBox="true"/>
          <p:nvPr/>
        </p:nvSpPr>
        <p:spPr>
          <a:xfrm rot="0">
            <a:off x="593977" y="8890992"/>
            <a:ext cx="3531995" cy="862251"/>
          </a:xfrm>
          <a:prstGeom prst="rect">
            <a:avLst/>
          </a:prstGeom>
        </p:spPr>
        <p:txBody>
          <a:bodyPr anchor="t" rtlCol="false" tIns="0" lIns="0" bIns="0" rIns="0">
            <a:spAutoFit/>
          </a:bodyPr>
          <a:lstStyle/>
          <a:p>
            <a:pPr algn="ctr">
              <a:lnSpc>
                <a:spcPts val="3399"/>
              </a:lnSpc>
            </a:pPr>
            <a:r>
              <a:rPr lang="en-US" sz="2428">
                <a:solidFill>
                  <a:srgbClr val="FFFFFF"/>
                </a:solidFill>
                <a:latin typeface="Poppins"/>
              </a:rPr>
              <a:t>Accuracy: 0.98</a:t>
            </a:r>
          </a:p>
          <a:p>
            <a:pPr algn="ctr">
              <a:lnSpc>
                <a:spcPts val="3399"/>
              </a:lnSpc>
              <a:spcBef>
                <a:spcPct val="0"/>
              </a:spcBef>
            </a:pPr>
            <a:r>
              <a:rPr lang="en-US" sz="2428">
                <a:solidFill>
                  <a:srgbClr val="FFFFFF"/>
                </a:solidFill>
                <a:latin typeface="Poppins"/>
              </a:rPr>
              <a:t>Recall: 0.872</a:t>
            </a:r>
          </a:p>
        </p:txBody>
      </p:sp>
      <p:sp>
        <p:nvSpPr>
          <p:cNvPr name="TextBox 13" id="13"/>
          <p:cNvSpPr txBox="true"/>
          <p:nvPr/>
        </p:nvSpPr>
        <p:spPr>
          <a:xfrm rot="0">
            <a:off x="6412027" y="8729067"/>
            <a:ext cx="4025253" cy="1219756"/>
          </a:xfrm>
          <a:prstGeom prst="rect">
            <a:avLst/>
          </a:prstGeom>
        </p:spPr>
        <p:txBody>
          <a:bodyPr anchor="t" rtlCol="false" tIns="0" lIns="0" bIns="0" rIns="0">
            <a:spAutoFit/>
          </a:bodyPr>
          <a:lstStyle/>
          <a:p>
            <a:pPr algn="ctr">
              <a:lnSpc>
                <a:spcPts val="3399"/>
              </a:lnSpc>
            </a:pPr>
            <a:r>
              <a:rPr lang="en-US" sz="2428">
                <a:solidFill>
                  <a:srgbClr val="FFFFFF"/>
                </a:solidFill>
                <a:latin typeface="Poppins"/>
              </a:rPr>
              <a:t>Accuracy: 0.98</a:t>
            </a:r>
          </a:p>
          <a:p>
            <a:pPr algn="ctr">
              <a:lnSpc>
                <a:spcPts val="3399"/>
              </a:lnSpc>
            </a:pPr>
            <a:r>
              <a:rPr lang="en-US" sz="2428">
                <a:solidFill>
                  <a:srgbClr val="FFFFFF"/>
                </a:solidFill>
                <a:latin typeface="Poppins"/>
              </a:rPr>
              <a:t>Recall: 0.864</a:t>
            </a:r>
          </a:p>
          <a:p>
            <a:pPr algn="ctr">
              <a:lnSpc>
                <a:spcPts val="2839"/>
              </a:lnSpc>
              <a:spcBef>
                <a:spcPct val="0"/>
              </a:spcBef>
            </a:pPr>
          </a:p>
        </p:txBody>
      </p:sp>
      <p:sp>
        <p:nvSpPr>
          <p:cNvPr name="TextBox 14" id="14"/>
          <p:cNvSpPr txBox="true"/>
          <p:nvPr/>
        </p:nvSpPr>
        <p:spPr>
          <a:xfrm rot="0">
            <a:off x="12469470" y="8729067"/>
            <a:ext cx="4025253" cy="1290876"/>
          </a:xfrm>
          <a:prstGeom prst="rect">
            <a:avLst/>
          </a:prstGeom>
        </p:spPr>
        <p:txBody>
          <a:bodyPr anchor="t" rtlCol="false" tIns="0" lIns="0" bIns="0" rIns="0">
            <a:spAutoFit/>
          </a:bodyPr>
          <a:lstStyle/>
          <a:p>
            <a:pPr algn="ctr">
              <a:lnSpc>
                <a:spcPts val="3399"/>
              </a:lnSpc>
            </a:pPr>
            <a:r>
              <a:rPr lang="en-US" sz="2428">
                <a:solidFill>
                  <a:srgbClr val="FFFFFF"/>
                </a:solidFill>
                <a:latin typeface="Poppins"/>
              </a:rPr>
              <a:t>Accuracy: 0.96</a:t>
            </a:r>
          </a:p>
          <a:p>
            <a:pPr algn="ctr">
              <a:lnSpc>
                <a:spcPts val="3399"/>
              </a:lnSpc>
            </a:pPr>
            <a:r>
              <a:rPr lang="en-US" sz="2428">
                <a:solidFill>
                  <a:srgbClr val="FFFFFF"/>
                </a:solidFill>
                <a:latin typeface="Poppins"/>
              </a:rPr>
              <a:t>Recall: 0.832</a:t>
            </a:r>
          </a:p>
          <a:p>
            <a:pPr algn="ctr">
              <a:lnSpc>
                <a:spcPts val="3399"/>
              </a:lnSpc>
              <a:spcBef>
                <a:spcPct val="0"/>
              </a:spcBef>
            </a:pPr>
          </a:p>
        </p:txBody>
      </p:sp>
      <p:sp>
        <p:nvSpPr>
          <p:cNvPr name="TextBox 15" id="15"/>
          <p:cNvSpPr txBox="true"/>
          <p:nvPr/>
        </p:nvSpPr>
        <p:spPr>
          <a:xfrm rot="0">
            <a:off x="13361340" y="7060334"/>
            <a:ext cx="2241513" cy="1209250"/>
          </a:xfrm>
          <a:prstGeom prst="rect">
            <a:avLst/>
          </a:prstGeom>
        </p:spPr>
        <p:txBody>
          <a:bodyPr anchor="t" rtlCol="false" tIns="0" lIns="0" bIns="0" rIns="0">
            <a:spAutoFit/>
          </a:bodyPr>
          <a:lstStyle/>
          <a:p>
            <a:pPr algn="ctr">
              <a:lnSpc>
                <a:spcPts val="3173"/>
              </a:lnSpc>
              <a:spcBef>
                <a:spcPct val="0"/>
              </a:spcBef>
            </a:pPr>
            <a:r>
              <a:rPr lang="en-US" sz="2266">
                <a:solidFill>
                  <a:srgbClr val="FFDE59"/>
                </a:solidFill>
                <a:latin typeface="Poppins"/>
              </a:rPr>
              <a:t>Random Forest with Pipeline and Gridsearch</a:t>
            </a:r>
          </a:p>
        </p:txBody>
      </p:sp>
      <p:sp>
        <p:nvSpPr>
          <p:cNvPr name="TextBox 16" id="16"/>
          <p:cNvSpPr txBox="true"/>
          <p:nvPr/>
        </p:nvSpPr>
        <p:spPr>
          <a:xfrm rot="0">
            <a:off x="7978490" y="4957167"/>
            <a:ext cx="2331021" cy="325040"/>
          </a:xfrm>
          <a:prstGeom prst="rect">
            <a:avLst/>
          </a:prstGeom>
        </p:spPr>
        <p:txBody>
          <a:bodyPr anchor="t" rtlCol="false" tIns="0" lIns="0" bIns="0" rIns="0">
            <a:spAutoFit/>
          </a:bodyPr>
          <a:lstStyle/>
          <a:p>
            <a:pPr algn="ctr">
              <a:lnSpc>
                <a:spcPts val="2559"/>
              </a:lnSpc>
              <a:spcBef>
                <a:spcPct val="0"/>
              </a:spcBef>
            </a:pPr>
            <a:r>
              <a:rPr lang="en-US" sz="1828">
                <a:solidFill>
                  <a:srgbClr val="000000"/>
                </a:solidFill>
                <a:latin typeface="Poppins"/>
              </a:rPr>
              <a:t>Your paragraph text</a:t>
            </a:r>
          </a:p>
        </p:txBody>
      </p:sp>
      <p:sp>
        <p:nvSpPr>
          <p:cNvPr name="TextBox 17" id="17"/>
          <p:cNvSpPr txBox="true"/>
          <p:nvPr/>
        </p:nvSpPr>
        <p:spPr>
          <a:xfrm rot="0">
            <a:off x="5420615" y="1304197"/>
            <a:ext cx="7446770" cy="475382"/>
          </a:xfrm>
          <a:prstGeom prst="rect">
            <a:avLst/>
          </a:prstGeom>
        </p:spPr>
        <p:txBody>
          <a:bodyPr anchor="t" rtlCol="false" tIns="0" lIns="0" bIns="0" rIns="0">
            <a:spAutoFit/>
          </a:bodyPr>
          <a:lstStyle/>
          <a:p>
            <a:pPr algn="r">
              <a:lnSpc>
                <a:spcPts val="3722"/>
              </a:lnSpc>
              <a:spcBef>
                <a:spcPct val="0"/>
              </a:spcBef>
            </a:pPr>
            <a:r>
              <a:rPr lang="en-US" sz="2659" u="sng">
                <a:solidFill>
                  <a:srgbClr val="FF3131"/>
                </a:solidFill>
                <a:latin typeface="Poppins Bold"/>
              </a:rPr>
              <a:t>I modeled my data using  the listed models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333" r="0" b="-9333"/>
            </a:stretch>
          </a:blipFill>
        </p:spPr>
      </p:sp>
      <p:sp>
        <p:nvSpPr>
          <p:cNvPr name="Freeform 3" id="3"/>
          <p:cNvSpPr/>
          <p:nvPr/>
        </p:nvSpPr>
        <p:spPr>
          <a:xfrm flipH="false" flipV="false" rot="0">
            <a:off x="-1246792" y="-570255"/>
            <a:ext cx="5910217" cy="5713755"/>
          </a:xfrm>
          <a:custGeom>
            <a:avLst/>
            <a:gdLst/>
            <a:ahLst/>
            <a:cxnLst/>
            <a:rect r="r" b="b" t="t" l="l"/>
            <a:pathLst>
              <a:path h="5713755" w="5910217">
                <a:moveTo>
                  <a:pt x="0" y="0"/>
                </a:moveTo>
                <a:lnTo>
                  <a:pt x="5910217" y="0"/>
                </a:lnTo>
                <a:lnTo>
                  <a:pt x="5910217" y="5713755"/>
                </a:lnTo>
                <a:lnTo>
                  <a:pt x="0" y="5713755"/>
                </a:lnTo>
                <a:lnTo>
                  <a:pt x="0" y="0"/>
                </a:lnTo>
                <a:close/>
              </a:path>
            </a:pathLst>
          </a:custGeom>
          <a:blipFill>
            <a:blip r:embed="rId3">
              <a:alphaModFix amt="6000"/>
              <a:extLst>
                <a:ext uri="{96DAC541-7B7A-43D3-8B79-37D633B846F1}">
                  <asvg:svgBlip xmlns:asvg="http://schemas.microsoft.com/office/drawing/2016/SVG/main" r:embed="rId4"/>
                </a:ext>
              </a:extLst>
            </a:blip>
            <a:stretch>
              <a:fillRect l="0" t="0" r="0" b="0"/>
            </a:stretch>
          </a:blipFill>
        </p:spPr>
      </p:sp>
      <p:pic>
        <p:nvPicPr>
          <p:cNvPr name="Picture 4" id="4"/>
          <p:cNvPicPr>
            <a:picLocks noChangeAspect="true"/>
          </p:cNvPicPr>
          <p:nvPr/>
        </p:nvPicPr>
        <p:blipFill>
          <a:blip r:embed="rId5"/>
          <a:stretch>
            <a:fillRect/>
          </a:stretch>
        </p:blipFill>
        <p:spPr>
          <a:xfrm rot="0">
            <a:off x="780372" y="1939030"/>
            <a:ext cx="6311835" cy="6408940"/>
          </a:xfrm>
          <a:prstGeom prst="rect">
            <a:avLst/>
          </a:prstGeom>
        </p:spPr>
      </p:pic>
      <p:sp>
        <p:nvSpPr>
          <p:cNvPr name="TextBox 5" id="5"/>
          <p:cNvSpPr txBox="true"/>
          <p:nvPr/>
        </p:nvSpPr>
        <p:spPr>
          <a:xfrm rot="0">
            <a:off x="6759869" y="1364635"/>
            <a:ext cx="10499431" cy="1676492"/>
          </a:xfrm>
          <a:prstGeom prst="rect">
            <a:avLst/>
          </a:prstGeom>
        </p:spPr>
        <p:txBody>
          <a:bodyPr anchor="t" rtlCol="false" tIns="0" lIns="0" bIns="0" rIns="0">
            <a:spAutoFit/>
          </a:bodyPr>
          <a:lstStyle/>
          <a:p>
            <a:pPr algn="l">
              <a:lnSpc>
                <a:spcPts val="11070"/>
              </a:lnSpc>
            </a:pPr>
            <a:r>
              <a:rPr lang="en-US" sz="11903">
                <a:solidFill>
                  <a:srgbClr val="FFDE59"/>
                </a:solidFill>
                <a:latin typeface="Codec Pro Bold"/>
              </a:rPr>
              <a:t>EVALUATION</a:t>
            </a:r>
          </a:p>
        </p:txBody>
      </p:sp>
      <p:sp>
        <p:nvSpPr>
          <p:cNvPr name="TextBox 6" id="6"/>
          <p:cNvSpPr txBox="true"/>
          <p:nvPr/>
        </p:nvSpPr>
        <p:spPr>
          <a:xfrm rot="0">
            <a:off x="6729084" y="3108936"/>
            <a:ext cx="10530216" cy="7335245"/>
          </a:xfrm>
          <a:prstGeom prst="rect">
            <a:avLst/>
          </a:prstGeom>
        </p:spPr>
        <p:txBody>
          <a:bodyPr anchor="t" rtlCol="false" tIns="0" lIns="0" bIns="0" rIns="0">
            <a:spAutoFit/>
          </a:bodyPr>
          <a:lstStyle/>
          <a:p>
            <a:pPr algn="ctr">
              <a:lnSpc>
                <a:spcPts val="4145"/>
              </a:lnSpc>
            </a:pPr>
            <a:r>
              <a:rPr lang="en-US" sz="2960">
                <a:solidFill>
                  <a:srgbClr val="FF3131"/>
                </a:solidFill>
                <a:latin typeface="Poppins"/>
              </a:rPr>
              <a:t>'Churn' is the positive class and 'Did not churn' is the negative class. Reducing false negatives means concentrating on accurately identifying customers who are likely to churn (positive class). </a:t>
            </a:r>
          </a:p>
          <a:p>
            <a:pPr algn="ctr">
              <a:lnSpc>
                <a:spcPts val="4145"/>
              </a:lnSpc>
            </a:pPr>
            <a:r>
              <a:rPr lang="en-US" sz="2960">
                <a:solidFill>
                  <a:srgbClr val="FF3131"/>
                </a:solidFill>
                <a:latin typeface="Poppins"/>
              </a:rPr>
              <a:t>To develop more effective tactics to minimize and reduce customer loss. As a result, I have decided to rank the models according to Recall/Sensitivity. </a:t>
            </a:r>
          </a:p>
          <a:p>
            <a:pPr algn="ctr">
              <a:lnSpc>
                <a:spcPts val="4145"/>
              </a:lnSpc>
            </a:pPr>
            <a:r>
              <a:rPr lang="en-US" sz="2960">
                <a:solidFill>
                  <a:srgbClr val="FF3131"/>
                </a:solidFill>
                <a:latin typeface="Poppins"/>
              </a:rPr>
              <a:t>My baseline model stood out </a:t>
            </a:r>
          </a:p>
          <a:p>
            <a:pPr algn="ctr">
              <a:lnSpc>
                <a:spcPts val="4145"/>
              </a:lnSpc>
            </a:pPr>
          </a:p>
          <a:p>
            <a:pPr algn="ctr">
              <a:lnSpc>
                <a:spcPts val="4145"/>
              </a:lnSpc>
            </a:pPr>
            <a:r>
              <a:rPr lang="en-US" sz="2960">
                <a:solidFill>
                  <a:srgbClr val="FF3131"/>
                </a:solidFill>
                <a:latin typeface="Poppins"/>
              </a:rPr>
              <a:t>Accuracy: 0.98 </a:t>
            </a:r>
          </a:p>
          <a:p>
            <a:pPr algn="ctr">
              <a:lnSpc>
                <a:spcPts val="4145"/>
              </a:lnSpc>
            </a:pPr>
            <a:r>
              <a:rPr lang="en-US" sz="2960">
                <a:solidFill>
                  <a:srgbClr val="FF3131"/>
                </a:solidFill>
                <a:latin typeface="Poppins"/>
              </a:rPr>
              <a:t>Recall: 0.872</a:t>
            </a:r>
          </a:p>
          <a:p>
            <a:pPr algn="ctr">
              <a:lnSpc>
                <a:spcPts val="4145"/>
              </a:lnSpc>
            </a:pPr>
          </a:p>
          <a:p>
            <a:pPr algn="ctr">
              <a:lnSpc>
                <a:spcPts val="4145"/>
              </a:lnSpc>
            </a:pPr>
          </a:p>
          <a:p>
            <a:pPr algn="ctr">
              <a:lnSpc>
                <a:spcPts val="4145"/>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444" r="-10809" b="-16049"/>
            </a:stretch>
          </a:blipFill>
        </p:spPr>
      </p:sp>
      <p:sp>
        <p:nvSpPr>
          <p:cNvPr name="Freeform 3" id="3"/>
          <p:cNvSpPr/>
          <p:nvPr/>
        </p:nvSpPr>
        <p:spPr>
          <a:xfrm flipH="false" flipV="false" rot="0">
            <a:off x="-216279" y="-460097"/>
            <a:ext cx="3362077" cy="3324253"/>
          </a:xfrm>
          <a:custGeom>
            <a:avLst/>
            <a:gdLst/>
            <a:ahLst/>
            <a:cxnLst/>
            <a:rect r="r" b="b" t="t" l="l"/>
            <a:pathLst>
              <a:path h="3324253" w="3362077">
                <a:moveTo>
                  <a:pt x="0" y="0"/>
                </a:moveTo>
                <a:lnTo>
                  <a:pt x="3362077" y="0"/>
                </a:lnTo>
                <a:lnTo>
                  <a:pt x="3362077" y="3324253"/>
                </a:lnTo>
                <a:lnTo>
                  <a:pt x="0" y="3324253"/>
                </a:lnTo>
                <a:lnTo>
                  <a:pt x="0" y="0"/>
                </a:lnTo>
                <a:close/>
              </a:path>
            </a:pathLst>
          </a:custGeom>
          <a:blipFill>
            <a:blip r:embed="rId3">
              <a:alphaModFix amt="18000"/>
            </a:blip>
            <a:stretch>
              <a:fillRect l="0" t="0" r="0" b="0"/>
            </a:stretch>
          </a:blipFill>
        </p:spPr>
      </p:sp>
      <p:sp>
        <p:nvSpPr>
          <p:cNvPr name="TextBox 4" id="4"/>
          <p:cNvSpPr txBox="true"/>
          <p:nvPr/>
        </p:nvSpPr>
        <p:spPr>
          <a:xfrm rot="0">
            <a:off x="274763" y="308566"/>
            <a:ext cx="9647668" cy="1245444"/>
          </a:xfrm>
          <a:prstGeom prst="rect">
            <a:avLst/>
          </a:prstGeom>
        </p:spPr>
        <p:txBody>
          <a:bodyPr anchor="t" rtlCol="false" tIns="0" lIns="0" bIns="0" rIns="0">
            <a:spAutoFit/>
          </a:bodyPr>
          <a:lstStyle/>
          <a:p>
            <a:pPr algn="l">
              <a:lnSpc>
                <a:spcPts val="8203"/>
              </a:lnSpc>
            </a:pPr>
            <a:r>
              <a:rPr lang="en-US" sz="8820">
                <a:solidFill>
                  <a:srgbClr val="FFFFFF"/>
                </a:solidFill>
                <a:latin typeface="Codec Pro Bold"/>
              </a:rPr>
              <a:t>CONCLUSION</a:t>
            </a:r>
          </a:p>
        </p:txBody>
      </p:sp>
      <p:sp>
        <p:nvSpPr>
          <p:cNvPr name="Freeform 5" id="5"/>
          <p:cNvSpPr/>
          <p:nvPr/>
        </p:nvSpPr>
        <p:spPr>
          <a:xfrm flipH="false" flipV="false" rot="0">
            <a:off x="3612644" y="7882264"/>
            <a:ext cx="2318608" cy="2292524"/>
          </a:xfrm>
          <a:custGeom>
            <a:avLst/>
            <a:gdLst/>
            <a:ahLst/>
            <a:cxnLst/>
            <a:rect r="r" b="b" t="t" l="l"/>
            <a:pathLst>
              <a:path h="2292524" w="2318608">
                <a:moveTo>
                  <a:pt x="0" y="0"/>
                </a:moveTo>
                <a:lnTo>
                  <a:pt x="2318608" y="0"/>
                </a:lnTo>
                <a:lnTo>
                  <a:pt x="2318608" y="2292523"/>
                </a:lnTo>
                <a:lnTo>
                  <a:pt x="0" y="2292523"/>
                </a:lnTo>
                <a:lnTo>
                  <a:pt x="0" y="0"/>
                </a:lnTo>
                <a:close/>
              </a:path>
            </a:pathLst>
          </a:custGeom>
          <a:blipFill>
            <a:blip r:embed="rId3">
              <a:alphaModFix amt="18000"/>
            </a:blip>
            <a:stretch>
              <a:fillRect l="0" t="0" r="0" b="0"/>
            </a:stretch>
          </a:blipFill>
        </p:spPr>
      </p:sp>
      <p:sp>
        <p:nvSpPr>
          <p:cNvPr name="TextBox 6" id="6"/>
          <p:cNvSpPr txBox="true"/>
          <p:nvPr/>
        </p:nvSpPr>
        <p:spPr>
          <a:xfrm rot="0">
            <a:off x="395866" y="1701103"/>
            <a:ext cx="16551826" cy="8927448"/>
          </a:xfrm>
          <a:prstGeom prst="rect">
            <a:avLst/>
          </a:prstGeom>
        </p:spPr>
        <p:txBody>
          <a:bodyPr anchor="t" rtlCol="false" tIns="0" lIns="0" bIns="0" rIns="0">
            <a:spAutoFit/>
          </a:bodyPr>
          <a:lstStyle/>
          <a:p>
            <a:pPr algn="l" marL="621508" indent="-310754" lvl="1">
              <a:lnSpc>
                <a:spcPts val="4922"/>
              </a:lnSpc>
              <a:buFont typeface="Arial"/>
              <a:buChar char="•"/>
            </a:pPr>
            <a:r>
              <a:rPr lang="en-US" sz="2878">
                <a:solidFill>
                  <a:srgbClr val="FFFFFF"/>
                </a:solidFill>
                <a:latin typeface="Poppins"/>
              </a:rPr>
              <a:t>The main objective and specific objectives were all satisfied.</a:t>
            </a:r>
          </a:p>
          <a:p>
            <a:pPr algn="l" marL="621508" indent="-310754" lvl="1">
              <a:lnSpc>
                <a:spcPts val="4922"/>
              </a:lnSpc>
              <a:buFont typeface="Arial"/>
              <a:buChar char="•"/>
            </a:pPr>
            <a:r>
              <a:rPr lang="en-US" sz="2878">
                <a:solidFill>
                  <a:srgbClr val="FFFFFF"/>
                </a:solidFill>
                <a:latin typeface="Poppins"/>
              </a:rPr>
              <a:t>The best model that modeled our data and gave us the desired results was </a:t>
            </a:r>
            <a:r>
              <a:rPr lang="en-US" sz="2878">
                <a:solidFill>
                  <a:srgbClr val="FFDE59"/>
                </a:solidFill>
                <a:latin typeface="Poppins"/>
              </a:rPr>
              <a:t>DecisionTreeClassifier.</a:t>
            </a:r>
          </a:p>
          <a:p>
            <a:pPr algn="l" marL="621508" indent="-310754" lvl="1">
              <a:lnSpc>
                <a:spcPts val="4922"/>
              </a:lnSpc>
              <a:buFont typeface="Arial"/>
              <a:buChar char="•"/>
            </a:pPr>
            <a:r>
              <a:rPr lang="en-US" sz="2878">
                <a:solidFill>
                  <a:srgbClr val="FFFFFF"/>
                </a:solidFill>
                <a:latin typeface="Poppins"/>
              </a:rPr>
              <a:t>Features that highly contributed to loss of subscribers from Syriatel company were:</a:t>
            </a:r>
          </a:p>
          <a:p>
            <a:pPr algn="l">
              <a:lnSpc>
                <a:spcPts val="4922"/>
              </a:lnSpc>
            </a:pPr>
          </a:p>
          <a:p>
            <a:pPr algn="just" marL="621508" indent="-310754" lvl="1">
              <a:lnSpc>
                <a:spcPts val="4922"/>
              </a:lnSpc>
              <a:buFont typeface="Arial"/>
              <a:buChar char="•"/>
            </a:pPr>
            <a:r>
              <a:rPr lang="en-US" sz="2878">
                <a:solidFill>
                  <a:srgbClr val="FFDE59"/>
                </a:solidFill>
                <a:latin typeface="Poppins Italics"/>
              </a:rPr>
              <a:t>Total charges,</a:t>
            </a:r>
          </a:p>
          <a:p>
            <a:pPr algn="just" marL="621508" indent="-310754" lvl="1">
              <a:lnSpc>
                <a:spcPts val="4922"/>
              </a:lnSpc>
              <a:buFont typeface="Arial"/>
              <a:buChar char="•"/>
            </a:pPr>
            <a:r>
              <a:rPr lang="en-US" sz="2878">
                <a:solidFill>
                  <a:srgbClr val="FFDE59"/>
                </a:solidFill>
                <a:latin typeface="Poppins Italics"/>
              </a:rPr>
              <a:t>a customer having an international plan </a:t>
            </a:r>
          </a:p>
          <a:p>
            <a:pPr algn="just" marL="621508" indent="-310754" lvl="1">
              <a:lnSpc>
                <a:spcPts val="4922"/>
              </a:lnSpc>
              <a:buFont typeface="Arial"/>
              <a:buChar char="•"/>
            </a:pPr>
            <a:r>
              <a:rPr lang="en-US" sz="2878">
                <a:solidFill>
                  <a:srgbClr val="FFDE59"/>
                </a:solidFill>
                <a:latin typeface="Poppins Italics"/>
              </a:rPr>
              <a:t>customer service calls </a:t>
            </a:r>
          </a:p>
          <a:p>
            <a:pPr algn="just">
              <a:lnSpc>
                <a:spcPts val="4922"/>
              </a:lnSpc>
            </a:pPr>
          </a:p>
          <a:p>
            <a:pPr algn="l">
              <a:lnSpc>
                <a:spcPts val="4922"/>
              </a:lnSpc>
            </a:pPr>
          </a:p>
          <a:p>
            <a:pPr algn="l" marL="621508" indent="-310754" lvl="1">
              <a:lnSpc>
                <a:spcPts val="4922"/>
              </a:lnSpc>
              <a:buFont typeface="Arial"/>
              <a:buChar char="•"/>
            </a:pPr>
            <a:r>
              <a:rPr lang="en-US" sz="2878">
                <a:solidFill>
                  <a:srgbClr val="FFFFFF"/>
                </a:solidFill>
                <a:latin typeface="Poppins"/>
              </a:rPr>
              <a:t>I also noted we had a higher customer rate churn in NewJersey and California state.</a:t>
            </a:r>
          </a:p>
          <a:p>
            <a:pPr algn="l" marL="621508" indent="-310754" lvl="1">
              <a:lnSpc>
                <a:spcPts val="4922"/>
              </a:lnSpc>
              <a:buFont typeface="Arial"/>
              <a:buChar char="•"/>
            </a:pPr>
            <a:r>
              <a:rPr lang="en-US" sz="2878">
                <a:solidFill>
                  <a:srgbClr val="FFFFFF"/>
                </a:solidFill>
                <a:latin typeface="Poppins"/>
              </a:rPr>
              <a:t>Additionally,voice mail plan may not be highly desired by customers.</a:t>
            </a:r>
          </a:p>
          <a:p>
            <a:pPr algn="l">
              <a:lnSpc>
                <a:spcPts val="12812"/>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444" r="-10809" b="-16049"/>
            </a:stretch>
          </a:blipFill>
        </p:spPr>
      </p:sp>
      <p:sp>
        <p:nvSpPr>
          <p:cNvPr name="Freeform 3" id="3"/>
          <p:cNvSpPr/>
          <p:nvPr/>
        </p:nvSpPr>
        <p:spPr>
          <a:xfrm flipH="false" flipV="false" rot="0">
            <a:off x="-216279" y="-460097"/>
            <a:ext cx="3362077" cy="3324253"/>
          </a:xfrm>
          <a:custGeom>
            <a:avLst/>
            <a:gdLst/>
            <a:ahLst/>
            <a:cxnLst/>
            <a:rect r="r" b="b" t="t" l="l"/>
            <a:pathLst>
              <a:path h="3324253" w="3362077">
                <a:moveTo>
                  <a:pt x="0" y="0"/>
                </a:moveTo>
                <a:lnTo>
                  <a:pt x="3362077" y="0"/>
                </a:lnTo>
                <a:lnTo>
                  <a:pt x="3362077" y="3324253"/>
                </a:lnTo>
                <a:lnTo>
                  <a:pt x="0" y="3324253"/>
                </a:lnTo>
                <a:lnTo>
                  <a:pt x="0" y="0"/>
                </a:lnTo>
                <a:close/>
              </a:path>
            </a:pathLst>
          </a:custGeom>
          <a:blipFill>
            <a:blip r:embed="rId3">
              <a:alphaModFix amt="18000"/>
            </a:blip>
            <a:stretch>
              <a:fillRect l="0" t="0" r="0" b="0"/>
            </a:stretch>
          </a:blipFill>
        </p:spPr>
      </p:sp>
      <p:sp>
        <p:nvSpPr>
          <p:cNvPr name="TextBox 4" id="4"/>
          <p:cNvSpPr txBox="true"/>
          <p:nvPr/>
        </p:nvSpPr>
        <p:spPr>
          <a:xfrm rot="0">
            <a:off x="138063" y="280830"/>
            <a:ext cx="12968438" cy="1293828"/>
          </a:xfrm>
          <a:prstGeom prst="rect">
            <a:avLst/>
          </a:prstGeom>
        </p:spPr>
        <p:txBody>
          <a:bodyPr anchor="t" rtlCol="false" tIns="0" lIns="0" bIns="0" rIns="0">
            <a:spAutoFit/>
          </a:bodyPr>
          <a:lstStyle/>
          <a:p>
            <a:pPr algn="l">
              <a:lnSpc>
                <a:spcPts val="8482"/>
              </a:lnSpc>
            </a:pPr>
            <a:r>
              <a:rPr lang="en-US" sz="9120">
                <a:solidFill>
                  <a:srgbClr val="FFFFFF"/>
                </a:solidFill>
                <a:latin typeface="Codec Pro Bold"/>
              </a:rPr>
              <a:t>RECOMMENDATIONS</a:t>
            </a:r>
          </a:p>
        </p:txBody>
      </p:sp>
      <p:sp>
        <p:nvSpPr>
          <p:cNvPr name="Freeform 5" id="5"/>
          <p:cNvSpPr/>
          <p:nvPr/>
        </p:nvSpPr>
        <p:spPr>
          <a:xfrm flipH="false" flipV="false" rot="0">
            <a:off x="3612644" y="7882264"/>
            <a:ext cx="2318608" cy="2292524"/>
          </a:xfrm>
          <a:custGeom>
            <a:avLst/>
            <a:gdLst/>
            <a:ahLst/>
            <a:cxnLst/>
            <a:rect r="r" b="b" t="t" l="l"/>
            <a:pathLst>
              <a:path h="2292524" w="2318608">
                <a:moveTo>
                  <a:pt x="0" y="0"/>
                </a:moveTo>
                <a:lnTo>
                  <a:pt x="2318608" y="0"/>
                </a:lnTo>
                <a:lnTo>
                  <a:pt x="2318608" y="2292523"/>
                </a:lnTo>
                <a:lnTo>
                  <a:pt x="0" y="2292523"/>
                </a:lnTo>
                <a:lnTo>
                  <a:pt x="0" y="0"/>
                </a:lnTo>
                <a:close/>
              </a:path>
            </a:pathLst>
          </a:custGeom>
          <a:blipFill>
            <a:blip r:embed="rId3">
              <a:alphaModFix amt="18000"/>
            </a:blip>
            <a:stretch>
              <a:fillRect l="0" t="0" r="0" b="0"/>
            </a:stretch>
          </a:blipFill>
        </p:spPr>
      </p:sp>
      <p:sp>
        <p:nvSpPr>
          <p:cNvPr name="TextBox 6" id="6"/>
          <p:cNvSpPr txBox="true"/>
          <p:nvPr/>
        </p:nvSpPr>
        <p:spPr>
          <a:xfrm rot="0">
            <a:off x="1281063" y="1456775"/>
            <a:ext cx="15143018" cy="8767309"/>
          </a:xfrm>
          <a:prstGeom prst="rect">
            <a:avLst/>
          </a:prstGeom>
        </p:spPr>
        <p:txBody>
          <a:bodyPr anchor="t" rtlCol="false" tIns="0" lIns="0" bIns="0" rIns="0">
            <a:spAutoFit/>
          </a:bodyPr>
          <a:lstStyle/>
          <a:p>
            <a:pPr algn="ctr">
              <a:lnSpc>
                <a:spcPts val="5380"/>
              </a:lnSpc>
            </a:pPr>
            <a:r>
              <a:rPr lang="en-US" sz="3074">
                <a:solidFill>
                  <a:srgbClr val="FFFFFF"/>
                </a:solidFill>
                <a:latin typeface="Poppins"/>
              </a:rPr>
              <a:t>I would recommend Syriatel Company stakeholders to:</a:t>
            </a:r>
          </a:p>
          <a:p>
            <a:pPr algn="ctr" marL="663823" indent="-331911" lvl="1">
              <a:lnSpc>
                <a:spcPts val="5380"/>
              </a:lnSpc>
              <a:buAutoNum type="arabicPeriod" startAt="1"/>
            </a:pPr>
            <a:r>
              <a:rPr lang="en-US" sz="3074">
                <a:solidFill>
                  <a:srgbClr val="FFDE59"/>
                </a:solidFill>
                <a:latin typeface="Poppins"/>
              </a:rPr>
              <a:t>Check on how they charge their customers and reduce the total charges.</a:t>
            </a:r>
          </a:p>
          <a:p>
            <a:pPr algn="ctr" marL="663823" indent="-331911" lvl="1">
              <a:lnSpc>
                <a:spcPts val="5380"/>
              </a:lnSpc>
              <a:buAutoNum type="arabicPeriod" startAt="1"/>
            </a:pPr>
            <a:r>
              <a:rPr lang="en-US" sz="3074">
                <a:solidFill>
                  <a:srgbClr val="FFDE59"/>
                </a:solidFill>
                <a:latin typeface="Poppins"/>
              </a:rPr>
              <a:t>Look into their international plan,get to know what they are doing wrong, to be able to mitigate customers from leaving and looking for alternative international plans.</a:t>
            </a:r>
          </a:p>
          <a:p>
            <a:pPr algn="ctr" marL="663823" indent="-331911" lvl="1">
              <a:lnSpc>
                <a:spcPts val="5380"/>
              </a:lnSpc>
              <a:buAutoNum type="arabicPeriod" startAt="1"/>
            </a:pPr>
            <a:r>
              <a:rPr lang="en-US" sz="3074">
                <a:solidFill>
                  <a:srgbClr val="FFDE59"/>
                </a:solidFill>
                <a:latin typeface="Poppins"/>
              </a:rPr>
              <a:t>Retrain the personnel that handles the customer service desks on how to handle and address customer's complaints and how to effectively listen and be good to the customers.</a:t>
            </a:r>
          </a:p>
          <a:p>
            <a:pPr algn="ctr" marL="663823" indent="-331911" lvl="1">
              <a:lnSpc>
                <a:spcPts val="5380"/>
              </a:lnSpc>
              <a:buAutoNum type="arabicPeriod" startAt="1"/>
            </a:pPr>
            <a:r>
              <a:rPr lang="en-US" sz="3074">
                <a:solidFill>
                  <a:srgbClr val="FFDE59"/>
                </a:solidFill>
                <a:latin typeface="Poppins"/>
              </a:rPr>
              <a:t>Redefine how the company does its operations in Newjersey and California,since they were the state that had the highest customer churn rate and know what competitive service providers are doing to retain their subscribers.</a:t>
            </a:r>
          </a:p>
          <a:p>
            <a:pPr algn="ctr">
              <a:lnSpc>
                <a:spcPts val="538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444" r="-10809" b="-16049"/>
            </a:stretch>
          </a:blipFill>
        </p:spPr>
      </p:sp>
      <p:sp>
        <p:nvSpPr>
          <p:cNvPr name="Freeform 3" id="3"/>
          <p:cNvSpPr/>
          <p:nvPr/>
        </p:nvSpPr>
        <p:spPr>
          <a:xfrm flipH="false" flipV="false" rot="0">
            <a:off x="-216279" y="-460097"/>
            <a:ext cx="3362077" cy="3324253"/>
          </a:xfrm>
          <a:custGeom>
            <a:avLst/>
            <a:gdLst/>
            <a:ahLst/>
            <a:cxnLst/>
            <a:rect r="r" b="b" t="t" l="l"/>
            <a:pathLst>
              <a:path h="3324253" w="3362077">
                <a:moveTo>
                  <a:pt x="0" y="0"/>
                </a:moveTo>
                <a:lnTo>
                  <a:pt x="3362077" y="0"/>
                </a:lnTo>
                <a:lnTo>
                  <a:pt x="3362077" y="3324253"/>
                </a:lnTo>
                <a:lnTo>
                  <a:pt x="0" y="3324253"/>
                </a:lnTo>
                <a:lnTo>
                  <a:pt x="0" y="0"/>
                </a:lnTo>
                <a:close/>
              </a:path>
            </a:pathLst>
          </a:custGeom>
          <a:blipFill>
            <a:blip r:embed="rId3">
              <a:alphaModFix amt="18000"/>
            </a:blip>
            <a:stretch>
              <a:fillRect l="0" t="0" r="0" b="0"/>
            </a:stretch>
          </a:blipFill>
        </p:spPr>
      </p:sp>
      <p:sp>
        <p:nvSpPr>
          <p:cNvPr name="TextBox 4" id="4"/>
          <p:cNvSpPr txBox="true"/>
          <p:nvPr/>
        </p:nvSpPr>
        <p:spPr>
          <a:xfrm rot="0">
            <a:off x="138063" y="280830"/>
            <a:ext cx="12968438" cy="1293828"/>
          </a:xfrm>
          <a:prstGeom prst="rect">
            <a:avLst/>
          </a:prstGeom>
        </p:spPr>
        <p:txBody>
          <a:bodyPr anchor="t" rtlCol="false" tIns="0" lIns="0" bIns="0" rIns="0">
            <a:spAutoFit/>
          </a:bodyPr>
          <a:lstStyle/>
          <a:p>
            <a:pPr algn="l">
              <a:lnSpc>
                <a:spcPts val="8482"/>
              </a:lnSpc>
            </a:pPr>
            <a:r>
              <a:rPr lang="en-US" sz="9120">
                <a:solidFill>
                  <a:srgbClr val="FFFFFF"/>
                </a:solidFill>
                <a:latin typeface="Codec Pro Bold"/>
              </a:rPr>
              <a:t>NEXT STEPS</a:t>
            </a:r>
          </a:p>
        </p:txBody>
      </p:sp>
      <p:sp>
        <p:nvSpPr>
          <p:cNvPr name="Freeform 5" id="5"/>
          <p:cNvSpPr/>
          <p:nvPr/>
        </p:nvSpPr>
        <p:spPr>
          <a:xfrm flipH="false" flipV="false" rot="0">
            <a:off x="3612644" y="7882264"/>
            <a:ext cx="2318608" cy="2292524"/>
          </a:xfrm>
          <a:custGeom>
            <a:avLst/>
            <a:gdLst/>
            <a:ahLst/>
            <a:cxnLst/>
            <a:rect r="r" b="b" t="t" l="l"/>
            <a:pathLst>
              <a:path h="2292524" w="2318608">
                <a:moveTo>
                  <a:pt x="0" y="0"/>
                </a:moveTo>
                <a:lnTo>
                  <a:pt x="2318608" y="0"/>
                </a:lnTo>
                <a:lnTo>
                  <a:pt x="2318608" y="2292523"/>
                </a:lnTo>
                <a:lnTo>
                  <a:pt x="0" y="2292523"/>
                </a:lnTo>
                <a:lnTo>
                  <a:pt x="0" y="0"/>
                </a:lnTo>
                <a:close/>
              </a:path>
            </a:pathLst>
          </a:custGeom>
          <a:blipFill>
            <a:blip r:embed="rId3">
              <a:alphaModFix amt="18000"/>
            </a:blip>
            <a:stretch>
              <a:fillRect l="0" t="0" r="0" b="0"/>
            </a:stretch>
          </a:blipFill>
        </p:spPr>
      </p:sp>
      <p:sp>
        <p:nvSpPr>
          <p:cNvPr name="TextBox 6" id="6"/>
          <p:cNvSpPr txBox="true"/>
          <p:nvPr/>
        </p:nvSpPr>
        <p:spPr>
          <a:xfrm rot="0">
            <a:off x="0" y="1660431"/>
            <a:ext cx="18288000" cy="6699439"/>
          </a:xfrm>
          <a:prstGeom prst="rect">
            <a:avLst/>
          </a:prstGeom>
        </p:spPr>
        <p:txBody>
          <a:bodyPr anchor="t" rtlCol="false" tIns="0" lIns="0" bIns="0" rIns="0">
            <a:spAutoFit/>
          </a:bodyPr>
          <a:lstStyle/>
          <a:p>
            <a:pPr algn="ctr" marL="948966" indent="-474483" lvl="1">
              <a:lnSpc>
                <a:spcPts val="7647"/>
              </a:lnSpc>
              <a:buAutoNum type="arabicPeriod" startAt="1"/>
            </a:pPr>
            <a:r>
              <a:rPr lang="en-US" sz="4395">
                <a:solidFill>
                  <a:srgbClr val="FF3131"/>
                </a:solidFill>
                <a:latin typeface="Poppins"/>
              </a:rPr>
              <a:t> </a:t>
            </a:r>
            <a:r>
              <a:rPr lang="en-US" sz="4395">
                <a:solidFill>
                  <a:srgbClr val="FF3131"/>
                </a:solidFill>
                <a:latin typeface="Poppins"/>
              </a:rPr>
              <a:t>Testing the model on larger customer datasets to determine if they hold true across a wider customer sample will probably be necessary in order to enhance the models.</a:t>
            </a:r>
          </a:p>
          <a:p>
            <a:pPr algn="l">
              <a:lnSpc>
                <a:spcPts val="7647"/>
              </a:lnSpc>
            </a:pPr>
          </a:p>
          <a:p>
            <a:pPr algn="ctr">
              <a:lnSpc>
                <a:spcPts val="7647"/>
              </a:lnSpc>
            </a:pPr>
            <a:r>
              <a:rPr lang="en-US" sz="4395">
                <a:solidFill>
                  <a:srgbClr val="FF3131"/>
                </a:solidFill>
                <a:latin typeface="Poppins"/>
              </a:rPr>
              <a:t>2.  Possibly test models using datasets from rival cellular companies to see whether they are comparable.</a:t>
            </a:r>
          </a:p>
          <a:p>
            <a:pPr algn="ctr">
              <a:lnSpc>
                <a:spcPts val="7647"/>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Freeform 3" id="3"/>
          <p:cNvSpPr/>
          <p:nvPr/>
        </p:nvSpPr>
        <p:spPr>
          <a:xfrm flipH="false" flipV="false" rot="0">
            <a:off x="4517060" y="717473"/>
            <a:ext cx="8852053" cy="8852053"/>
          </a:xfrm>
          <a:custGeom>
            <a:avLst/>
            <a:gdLst/>
            <a:ahLst/>
            <a:cxnLst/>
            <a:rect r="r" b="b" t="t" l="l"/>
            <a:pathLst>
              <a:path h="8852053" w="8852053">
                <a:moveTo>
                  <a:pt x="0" y="0"/>
                </a:moveTo>
                <a:lnTo>
                  <a:pt x="8852053" y="0"/>
                </a:lnTo>
                <a:lnTo>
                  <a:pt x="8852053" y="8852054"/>
                </a:lnTo>
                <a:lnTo>
                  <a:pt x="0" y="8852054"/>
                </a:lnTo>
                <a:lnTo>
                  <a:pt x="0" y="0"/>
                </a:lnTo>
                <a:close/>
              </a:path>
            </a:pathLst>
          </a:custGeom>
          <a:blipFill>
            <a:blip r:embed="rId3">
              <a:alphaModFix amt="7999"/>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757340" y="9361396"/>
            <a:ext cx="7315200" cy="1077329"/>
          </a:xfrm>
          <a:custGeom>
            <a:avLst/>
            <a:gdLst/>
            <a:ahLst/>
            <a:cxnLst/>
            <a:rect r="r" b="b" t="t" l="l"/>
            <a:pathLst>
              <a:path h="1077329" w="7315200">
                <a:moveTo>
                  <a:pt x="0" y="0"/>
                </a:moveTo>
                <a:lnTo>
                  <a:pt x="7315200" y="0"/>
                </a:lnTo>
                <a:lnTo>
                  <a:pt x="7315200" y="1077329"/>
                </a:lnTo>
                <a:lnTo>
                  <a:pt x="0" y="1077329"/>
                </a:lnTo>
                <a:lnTo>
                  <a:pt x="0" y="0"/>
                </a:lnTo>
                <a:close/>
              </a:path>
            </a:pathLst>
          </a:custGeom>
          <a:blipFill>
            <a:blip r:embed="rId5">
              <a:alphaModFix amt="23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2337543" y="409815"/>
            <a:ext cx="7315200" cy="1077329"/>
          </a:xfrm>
          <a:custGeom>
            <a:avLst/>
            <a:gdLst/>
            <a:ahLst/>
            <a:cxnLst/>
            <a:rect r="r" b="b" t="t" l="l"/>
            <a:pathLst>
              <a:path h="1077329" w="7315200">
                <a:moveTo>
                  <a:pt x="0" y="0"/>
                </a:moveTo>
                <a:lnTo>
                  <a:pt x="7315200" y="0"/>
                </a:lnTo>
                <a:lnTo>
                  <a:pt x="7315200" y="1077330"/>
                </a:lnTo>
                <a:lnTo>
                  <a:pt x="0" y="1077330"/>
                </a:lnTo>
                <a:lnTo>
                  <a:pt x="0" y="0"/>
                </a:lnTo>
                <a:close/>
              </a:path>
            </a:pathLst>
          </a:custGeom>
          <a:blipFill>
            <a:blip r:embed="rId5">
              <a:alphaModFix amt="23000"/>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6969067" y="9183199"/>
            <a:ext cx="405695" cy="266283"/>
          </a:xfrm>
          <a:custGeom>
            <a:avLst/>
            <a:gdLst/>
            <a:ahLst/>
            <a:cxnLst/>
            <a:rect r="r" b="b" t="t" l="l"/>
            <a:pathLst>
              <a:path h="266283" w="405695">
                <a:moveTo>
                  <a:pt x="0" y="0"/>
                </a:moveTo>
                <a:lnTo>
                  <a:pt x="405695" y="0"/>
                </a:lnTo>
                <a:lnTo>
                  <a:pt x="405695" y="266283"/>
                </a:lnTo>
                <a:lnTo>
                  <a:pt x="0" y="2662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4517060" y="4302440"/>
            <a:ext cx="9253880" cy="1562416"/>
          </a:xfrm>
          <a:prstGeom prst="rect">
            <a:avLst/>
          </a:prstGeom>
        </p:spPr>
        <p:txBody>
          <a:bodyPr anchor="t" rtlCol="false" tIns="0" lIns="0" bIns="0" rIns="0">
            <a:spAutoFit/>
          </a:bodyPr>
          <a:lstStyle/>
          <a:p>
            <a:pPr algn="ctr">
              <a:lnSpc>
                <a:spcPts val="10341"/>
              </a:lnSpc>
            </a:pPr>
            <a:r>
              <a:rPr lang="en-US" sz="11120">
                <a:solidFill>
                  <a:srgbClr val="FFDE59"/>
                </a:solidFill>
                <a:latin typeface="Codec Pro Bold"/>
              </a:rPr>
              <a:t>Thank You!</a:t>
            </a:r>
          </a:p>
        </p:txBody>
      </p:sp>
      <p:sp>
        <p:nvSpPr>
          <p:cNvPr name="TextBox 8" id="8"/>
          <p:cNvSpPr txBox="true"/>
          <p:nvPr/>
        </p:nvSpPr>
        <p:spPr>
          <a:xfrm rot="0">
            <a:off x="7675479" y="9213396"/>
            <a:ext cx="6278449" cy="315050"/>
          </a:xfrm>
          <a:prstGeom prst="rect">
            <a:avLst/>
          </a:prstGeom>
        </p:spPr>
        <p:txBody>
          <a:bodyPr anchor="t" rtlCol="false" tIns="0" lIns="0" bIns="0" rIns="0">
            <a:spAutoFit/>
          </a:bodyPr>
          <a:lstStyle/>
          <a:p>
            <a:pPr algn="l">
              <a:lnSpc>
                <a:spcPts val="2086"/>
              </a:lnSpc>
            </a:pPr>
            <a:r>
              <a:rPr lang="en-US" sz="2243">
                <a:solidFill>
                  <a:srgbClr val="FFDE59"/>
                </a:solidFill>
                <a:latin typeface="Codec Pro Bold"/>
              </a:rPr>
              <a:t>kevin.muchori@student.moringaschool.com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TextBox 3" id="3"/>
          <p:cNvSpPr txBox="true"/>
          <p:nvPr/>
        </p:nvSpPr>
        <p:spPr>
          <a:xfrm rot="0">
            <a:off x="0" y="47625"/>
            <a:ext cx="15156181" cy="1147193"/>
          </a:xfrm>
          <a:prstGeom prst="rect">
            <a:avLst/>
          </a:prstGeom>
        </p:spPr>
        <p:txBody>
          <a:bodyPr anchor="t" rtlCol="false" tIns="0" lIns="0" bIns="0" rIns="0">
            <a:spAutoFit/>
          </a:bodyPr>
          <a:lstStyle/>
          <a:p>
            <a:pPr algn="l">
              <a:lnSpc>
                <a:spcPts val="7347"/>
              </a:lnSpc>
            </a:pPr>
            <a:r>
              <a:rPr lang="en-US" sz="7900">
                <a:solidFill>
                  <a:srgbClr val="FFDE59"/>
                </a:solidFill>
                <a:latin typeface="Times New Roman Bold"/>
              </a:rPr>
              <a:t>BUSINESS UNDERSTANDING</a:t>
            </a:r>
          </a:p>
        </p:txBody>
      </p:sp>
      <p:sp>
        <p:nvSpPr>
          <p:cNvPr name="TextBox 4" id="4"/>
          <p:cNvSpPr txBox="true"/>
          <p:nvPr/>
        </p:nvSpPr>
        <p:spPr>
          <a:xfrm rot="0">
            <a:off x="472438" y="1256050"/>
            <a:ext cx="17815562" cy="9536379"/>
          </a:xfrm>
          <a:prstGeom prst="rect">
            <a:avLst/>
          </a:prstGeom>
        </p:spPr>
        <p:txBody>
          <a:bodyPr anchor="t" rtlCol="false" tIns="0" lIns="0" bIns="0" rIns="0">
            <a:spAutoFit/>
          </a:bodyPr>
          <a:lstStyle/>
          <a:p>
            <a:pPr algn="l">
              <a:lnSpc>
                <a:spcPts val="5016"/>
              </a:lnSpc>
              <a:spcBef>
                <a:spcPct val="0"/>
              </a:spcBef>
            </a:pPr>
            <a:r>
              <a:rPr lang="en-US" sz="3583">
                <a:solidFill>
                  <a:srgbClr val="FFFFFF"/>
                </a:solidFill>
                <a:latin typeface="Times New Roman Bold"/>
              </a:rPr>
              <a:t>Client churn- loss of customers or over a specific period of time.</a:t>
            </a:r>
          </a:p>
          <a:p>
            <a:pPr algn="l">
              <a:lnSpc>
                <a:spcPts val="5016"/>
              </a:lnSpc>
              <a:spcBef>
                <a:spcPct val="0"/>
              </a:spcBef>
            </a:pPr>
            <a:r>
              <a:rPr lang="en-US" sz="3583">
                <a:solidFill>
                  <a:srgbClr val="FFFFFF"/>
                </a:solidFill>
                <a:latin typeface="Times New Roman Bold"/>
              </a:rPr>
              <a:t> Fighting client churn has become a crucial concern in the dynamic telecommunications sector, as customers have many options for service providers and frequently switch carriers.</a:t>
            </a:r>
          </a:p>
          <a:p>
            <a:pPr algn="l">
              <a:lnSpc>
                <a:spcPts val="5016"/>
              </a:lnSpc>
              <a:spcBef>
                <a:spcPct val="0"/>
              </a:spcBef>
            </a:pPr>
            <a:r>
              <a:rPr lang="en-US" sz="3583">
                <a:solidFill>
                  <a:srgbClr val="FFFFFF"/>
                </a:solidFill>
                <a:latin typeface="Times New Roman Bold"/>
              </a:rPr>
              <a:t>Understanding and reducing client churn is essential :</a:t>
            </a:r>
          </a:p>
          <a:p>
            <a:pPr algn="l" marL="773641" indent="-386820" lvl="1">
              <a:lnSpc>
                <a:spcPts val="5016"/>
              </a:lnSpc>
              <a:spcBef>
                <a:spcPct val="0"/>
              </a:spcBef>
              <a:buFont typeface="Arial"/>
              <a:buChar char="•"/>
            </a:pPr>
            <a:r>
              <a:rPr lang="en-US" sz="3583">
                <a:solidFill>
                  <a:srgbClr val="FFFFFF"/>
                </a:solidFill>
                <a:latin typeface="Times New Roman Bold"/>
              </a:rPr>
              <a:t>High churn rates can indicate customer dissatisfaction and potentially harm the company's brand image.</a:t>
            </a:r>
          </a:p>
          <a:p>
            <a:pPr algn="l" marL="773641" indent="-386820" lvl="1">
              <a:lnSpc>
                <a:spcPts val="5016"/>
              </a:lnSpc>
              <a:buFont typeface="Arial"/>
              <a:buChar char="•"/>
            </a:pPr>
            <a:r>
              <a:rPr lang="en-US" sz="3583">
                <a:solidFill>
                  <a:srgbClr val="FFFFFF"/>
                </a:solidFill>
                <a:latin typeface="Times New Roman Bold"/>
              </a:rPr>
              <a:t>Churn directly translates to lost recurring revenue. Retaining existing   clients is generally cheaper than acquiring new ones.</a:t>
            </a:r>
          </a:p>
          <a:p>
            <a:pPr algn="l">
              <a:lnSpc>
                <a:spcPts val="5016"/>
              </a:lnSpc>
            </a:pPr>
          </a:p>
          <a:p>
            <a:pPr algn="l">
              <a:lnSpc>
                <a:spcPts val="5016"/>
              </a:lnSpc>
            </a:pPr>
            <a:r>
              <a:rPr lang="en-US" sz="3583">
                <a:solidFill>
                  <a:srgbClr val="FFFFFF"/>
                </a:solidFill>
                <a:latin typeface="Times New Roman Bold"/>
              </a:rPr>
              <a:t>To Combat Client Churn: Companies can introduce</a:t>
            </a:r>
          </a:p>
          <a:p>
            <a:pPr algn="l" marL="773641" indent="-386820" lvl="1">
              <a:lnSpc>
                <a:spcPts val="5016"/>
              </a:lnSpc>
              <a:buFont typeface="Arial"/>
              <a:buChar char="•"/>
            </a:pPr>
            <a:r>
              <a:rPr lang="en-US" sz="3583">
                <a:solidFill>
                  <a:srgbClr val="FFFFFF"/>
                </a:solidFill>
                <a:latin typeface="Times New Roman Bold"/>
              </a:rPr>
              <a:t>Loyalty Programs</a:t>
            </a:r>
          </a:p>
          <a:p>
            <a:pPr algn="l" marL="773641" indent="-386820" lvl="1">
              <a:lnSpc>
                <a:spcPts val="5016"/>
              </a:lnSpc>
              <a:buFont typeface="Arial"/>
              <a:buChar char="•"/>
            </a:pPr>
            <a:r>
              <a:rPr lang="en-US" sz="3583">
                <a:solidFill>
                  <a:srgbClr val="FFFFFF"/>
                </a:solidFill>
                <a:latin typeface="Times New Roman Bold"/>
              </a:rPr>
              <a:t>Personalized Offers</a:t>
            </a:r>
          </a:p>
          <a:p>
            <a:pPr algn="l" marL="773641" indent="-386820" lvl="1">
              <a:lnSpc>
                <a:spcPts val="5016"/>
              </a:lnSpc>
              <a:buFont typeface="Arial"/>
              <a:buChar char="•"/>
            </a:pPr>
            <a:r>
              <a:rPr lang="en-US" sz="3583">
                <a:solidFill>
                  <a:srgbClr val="FFFFFF"/>
                </a:solidFill>
                <a:latin typeface="Times New Roman Bold"/>
              </a:rPr>
              <a:t>Improved Customer Service</a:t>
            </a:r>
          </a:p>
          <a:p>
            <a:pPr algn="l">
              <a:lnSpc>
                <a:spcPts val="5016"/>
              </a:lnSpc>
            </a:pPr>
          </a:p>
          <a:p>
            <a:pPr algn="l">
              <a:lnSpc>
                <a:spcPts val="5016"/>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0">
            <a:off x="10596603" y="2442382"/>
            <a:ext cx="8075295" cy="7660922"/>
          </a:xfrm>
          <a:custGeom>
            <a:avLst/>
            <a:gdLst/>
            <a:ahLst/>
            <a:cxnLst/>
            <a:rect r="r" b="b" t="t" l="l"/>
            <a:pathLst>
              <a:path h="7660922" w="8075295">
                <a:moveTo>
                  <a:pt x="0" y="0"/>
                </a:moveTo>
                <a:lnTo>
                  <a:pt x="8075295" y="0"/>
                </a:lnTo>
                <a:lnTo>
                  <a:pt x="8075295" y="7660922"/>
                </a:lnTo>
                <a:lnTo>
                  <a:pt x="0" y="7660922"/>
                </a:lnTo>
                <a:lnTo>
                  <a:pt x="0" y="0"/>
                </a:lnTo>
                <a:close/>
              </a:path>
            </a:pathLst>
          </a:custGeom>
          <a:blipFill>
            <a:blip r:embed="rId3">
              <a:alphaModFix amt="80000"/>
            </a:blip>
            <a:stretch>
              <a:fillRect l="0" t="0" r="0" b="-7423"/>
            </a:stretch>
          </a:blipFill>
        </p:spPr>
      </p:sp>
      <p:sp>
        <p:nvSpPr>
          <p:cNvPr name="TextBox 4" id="4"/>
          <p:cNvSpPr txBox="true"/>
          <p:nvPr/>
        </p:nvSpPr>
        <p:spPr>
          <a:xfrm rot="0">
            <a:off x="0" y="-304800"/>
            <a:ext cx="12158662" cy="1504314"/>
          </a:xfrm>
          <a:prstGeom prst="rect">
            <a:avLst/>
          </a:prstGeom>
        </p:spPr>
        <p:txBody>
          <a:bodyPr anchor="t" rtlCol="false" tIns="0" lIns="0" bIns="0" rIns="0">
            <a:spAutoFit/>
          </a:bodyPr>
          <a:lstStyle/>
          <a:p>
            <a:pPr algn="l">
              <a:lnSpc>
                <a:spcPts val="11060"/>
              </a:lnSpc>
              <a:spcBef>
                <a:spcPct val="0"/>
              </a:spcBef>
            </a:pPr>
            <a:r>
              <a:rPr lang="en-US" sz="7900">
                <a:solidFill>
                  <a:srgbClr val="FFDE59"/>
                </a:solidFill>
                <a:latin typeface="Times New Roman Bold"/>
              </a:rPr>
              <a:t> PROBLEM STATEMENT</a:t>
            </a:r>
          </a:p>
        </p:txBody>
      </p:sp>
      <p:sp>
        <p:nvSpPr>
          <p:cNvPr name="TextBox 5" id="5"/>
          <p:cNvSpPr txBox="true"/>
          <p:nvPr/>
        </p:nvSpPr>
        <p:spPr>
          <a:xfrm rot="0">
            <a:off x="0" y="1577462"/>
            <a:ext cx="16083412" cy="8240265"/>
          </a:xfrm>
          <a:prstGeom prst="rect">
            <a:avLst/>
          </a:prstGeom>
        </p:spPr>
        <p:txBody>
          <a:bodyPr anchor="t" rtlCol="false" tIns="0" lIns="0" bIns="0" rIns="0">
            <a:spAutoFit/>
          </a:bodyPr>
          <a:lstStyle/>
          <a:p>
            <a:pPr algn="ctr">
              <a:lnSpc>
                <a:spcPts val="6615"/>
              </a:lnSpc>
            </a:pPr>
            <a:r>
              <a:rPr lang="en-US" sz="4725">
                <a:solidFill>
                  <a:srgbClr val="FFFFFF"/>
                </a:solidFill>
                <a:latin typeface="Times New Roman Bold"/>
              </a:rPr>
              <a:t>SyriaTel, a telecommunications company, has experienced a significant rise in customer churn rates within the US market during the past financial period. This churn is leading to customer loss and negatively impacting SyriaTel's revenue. To address this challenge,I aim to develop a machine learning model that will help SyriaTel company's stakeholders to identify customers at risk of churn in the US.Additionally,this model will be used to develop targeted customer retention strategies and mitigate churn.</a:t>
            </a:r>
          </a:p>
          <a:p>
            <a:pPr algn="ctr">
              <a:lnSpc>
                <a:spcPts val="4808"/>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3333" r="0" b="-3333"/>
            </a:stretch>
          </a:blipFill>
        </p:spPr>
      </p:sp>
      <p:sp>
        <p:nvSpPr>
          <p:cNvPr name="Freeform 3" id="3"/>
          <p:cNvSpPr/>
          <p:nvPr/>
        </p:nvSpPr>
        <p:spPr>
          <a:xfrm flipH="false" flipV="false" rot="5533474">
            <a:off x="-3183634" y="3216704"/>
            <a:ext cx="10630596" cy="3853591"/>
          </a:xfrm>
          <a:custGeom>
            <a:avLst/>
            <a:gdLst/>
            <a:ahLst/>
            <a:cxnLst/>
            <a:rect r="r" b="b" t="t" l="l"/>
            <a:pathLst>
              <a:path h="3853591" w="10630596">
                <a:moveTo>
                  <a:pt x="0" y="0"/>
                </a:moveTo>
                <a:lnTo>
                  <a:pt x="10630596" y="0"/>
                </a:lnTo>
                <a:lnTo>
                  <a:pt x="10630596" y="3853592"/>
                </a:lnTo>
                <a:lnTo>
                  <a:pt x="0" y="3853592"/>
                </a:lnTo>
                <a:lnTo>
                  <a:pt x="0" y="0"/>
                </a:lnTo>
                <a:close/>
              </a:path>
            </a:pathLst>
          </a:custGeom>
          <a:blipFill>
            <a:blip r:embed="rId3"/>
            <a:stretch>
              <a:fillRect l="0" t="0" r="0" b="0"/>
            </a:stretch>
          </a:blipFill>
        </p:spPr>
      </p:sp>
      <p:sp>
        <p:nvSpPr>
          <p:cNvPr name="TextBox 4" id="4"/>
          <p:cNvSpPr txBox="true"/>
          <p:nvPr/>
        </p:nvSpPr>
        <p:spPr>
          <a:xfrm rot="0">
            <a:off x="3957167" y="8252"/>
            <a:ext cx="8126279" cy="1697995"/>
          </a:xfrm>
          <a:prstGeom prst="rect">
            <a:avLst/>
          </a:prstGeom>
        </p:spPr>
        <p:txBody>
          <a:bodyPr anchor="t" rtlCol="false" tIns="0" lIns="0" bIns="0" rIns="0">
            <a:spAutoFit/>
          </a:bodyPr>
          <a:lstStyle/>
          <a:p>
            <a:pPr algn="ctr">
              <a:lnSpc>
                <a:spcPts val="12459"/>
              </a:lnSpc>
              <a:spcBef>
                <a:spcPct val="0"/>
              </a:spcBef>
            </a:pPr>
            <a:r>
              <a:rPr lang="en-US" sz="8899">
                <a:solidFill>
                  <a:srgbClr val="FFDE59"/>
                </a:solidFill>
                <a:latin typeface="Times New Roman Bold"/>
              </a:rPr>
              <a:t>OBJECTIVES</a:t>
            </a:r>
          </a:p>
        </p:txBody>
      </p:sp>
      <p:sp>
        <p:nvSpPr>
          <p:cNvPr name="TextBox 5" id="5"/>
          <p:cNvSpPr txBox="true"/>
          <p:nvPr/>
        </p:nvSpPr>
        <p:spPr>
          <a:xfrm rot="0">
            <a:off x="0" y="2186940"/>
            <a:ext cx="18288000" cy="7071360"/>
          </a:xfrm>
          <a:prstGeom prst="rect">
            <a:avLst/>
          </a:prstGeom>
        </p:spPr>
        <p:txBody>
          <a:bodyPr anchor="t" rtlCol="false" tIns="0" lIns="0" bIns="0" rIns="0">
            <a:spAutoFit/>
          </a:bodyPr>
          <a:lstStyle/>
          <a:p>
            <a:pPr algn="ctr">
              <a:lnSpc>
                <a:spcPts val="5039"/>
              </a:lnSpc>
            </a:pPr>
            <a:r>
              <a:rPr lang="en-US" sz="3599">
                <a:solidFill>
                  <a:srgbClr val="FF3131"/>
                </a:solidFill>
                <a:latin typeface="Times New Roman Bold"/>
              </a:rPr>
              <a:t>MAIN OBJECTIVE.</a:t>
            </a:r>
          </a:p>
          <a:p>
            <a:pPr algn="ctr">
              <a:lnSpc>
                <a:spcPts val="5040"/>
              </a:lnSpc>
            </a:pPr>
            <a:r>
              <a:rPr lang="en-US" sz="3600">
                <a:solidFill>
                  <a:srgbClr val="FF3131"/>
                </a:solidFill>
                <a:latin typeface="Times New Roman Bold"/>
              </a:rPr>
              <a:t>To develop a machine learning classification model that accurately predicts customer churn in the US market for SyriaTel, enabling them to identify customers at high risk of churning and implement targeted customer retention strategies.</a:t>
            </a:r>
          </a:p>
          <a:p>
            <a:pPr algn="ctr">
              <a:lnSpc>
                <a:spcPts val="5040"/>
              </a:lnSpc>
            </a:pPr>
          </a:p>
          <a:p>
            <a:pPr algn="ctr">
              <a:lnSpc>
                <a:spcPts val="5040"/>
              </a:lnSpc>
            </a:pPr>
            <a:r>
              <a:rPr lang="en-US" sz="3600">
                <a:solidFill>
                  <a:srgbClr val="FF3131"/>
                </a:solidFill>
                <a:latin typeface="Times New Roman Bold"/>
              </a:rPr>
              <a:t>SPECIFIC OBJECTIVES.</a:t>
            </a:r>
          </a:p>
          <a:p>
            <a:pPr algn="l" marL="777243" indent="-388622" lvl="1">
              <a:lnSpc>
                <a:spcPts val="5040"/>
              </a:lnSpc>
              <a:buAutoNum type="arabicPeriod" startAt="1"/>
            </a:pPr>
            <a:r>
              <a:rPr lang="en-US" sz="3600">
                <a:solidFill>
                  <a:srgbClr val="FF3131"/>
                </a:solidFill>
                <a:latin typeface="Times New Roman Bold"/>
              </a:rPr>
              <a:t>To identify the key factors that contribute to customer churn in Syria Tel.</a:t>
            </a:r>
          </a:p>
          <a:p>
            <a:pPr algn="l" marL="777243" indent="-388622" lvl="1">
              <a:lnSpc>
                <a:spcPts val="5040"/>
              </a:lnSpc>
              <a:buAutoNum type="arabicPeriod" startAt="1"/>
            </a:pPr>
            <a:r>
              <a:rPr lang="en-US" sz="3600">
                <a:solidFill>
                  <a:srgbClr val="FF3131"/>
                </a:solidFill>
                <a:latin typeface="Times New Roman Bold"/>
              </a:rPr>
              <a:t>To develop a model that will accurately predict the probability of churn for individual customers in the US market.</a:t>
            </a:r>
          </a:p>
          <a:p>
            <a:pPr algn="l" marL="777243" indent="-388622" lvl="1">
              <a:lnSpc>
                <a:spcPts val="5040"/>
              </a:lnSpc>
              <a:buAutoNum type="arabicPeriod" startAt="1"/>
            </a:pPr>
            <a:r>
              <a:rPr lang="en-US" sz="3600">
                <a:solidFill>
                  <a:srgbClr val="FF3131"/>
                </a:solidFill>
                <a:latin typeface="Times New Roman Bold"/>
              </a:rPr>
              <a:t>To determine the likely solution to lower churn</a:t>
            </a:r>
          </a:p>
          <a:p>
            <a:pPr algn="ctr">
              <a:lnSpc>
                <a:spcPts val="504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317" t="0" r="-3317" b="0"/>
            </a:stretch>
          </a:blipFill>
        </p:spPr>
      </p:sp>
      <p:sp>
        <p:nvSpPr>
          <p:cNvPr name="Freeform 3" id="3"/>
          <p:cNvSpPr/>
          <p:nvPr/>
        </p:nvSpPr>
        <p:spPr>
          <a:xfrm flipH="false" flipV="false" rot="0">
            <a:off x="13182887" y="3277953"/>
            <a:ext cx="7721226" cy="7721226"/>
          </a:xfrm>
          <a:custGeom>
            <a:avLst/>
            <a:gdLst/>
            <a:ahLst/>
            <a:cxnLst/>
            <a:rect r="r" b="b" t="t" l="l"/>
            <a:pathLst>
              <a:path h="7721226" w="7721226">
                <a:moveTo>
                  <a:pt x="0" y="0"/>
                </a:moveTo>
                <a:lnTo>
                  <a:pt x="7721226" y="0"/>
                </a:lnTo>
                <a:lnTo>
                  <a:pt x="7721226" y="7721225"/>
                </a:lnTo>
                <a:lnTo>
                  <a:pt x="0" y="7721225"/>
                </a:lnTo>
                <a:lnTo>
                  <a:pt x="0" y="0"/>
                </a:lnTo>
                <a:close/>
              </a:path>
            </a:pathLst>
          </a:custGeom>
          <a:blipFill>
            <a:blip r:embed="rId3">
              <a:alphaModFix amt="48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678302" y="-1121099"/>
            <a:ext cx="5216487" cy="5216487"/>
          </a:xfrm>
          <a:custGeom>
            <a:avLst/>
            <a:gdLst/>
            <a:ahLst/>
            <a:cxnLst/>
            <a:rect r="r" b="b" t="t" l="l"/>
            <a:pathLst>
              <a:path h="5216487" w="5216487">
                <a:moveTo>
                  <a:pt x="0" y="0"/>
                </a:moveTo>
                <a:lnTo>
                  <a:pt x="5216487" y="0"/>
                </a:lnTo>
                <a:lnTo>
                  <a:pt x="5216487" y="5216487"/>
                </a:lnTo>
                <a:lnTo>
                  <a:pt x="0" y="5216487"/>
                </a:lnTo>
                <a:lnTo>
                  <a:pt x="0" y="0"/>
                </a:lnTo>
                <a:close/>
              </a:path>
            </a:pathLst>
          </a:custGeom>
          <a:blipFill>
            <a:blip r:embed="rId3">
              <a:alphaModFix amt="21999"/>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7190" y="-295275"/>
            <a:ext cx="12012364" cy="1461767"/>
          </a:xfrm>
          <a:prstGeom prst="rect">
            <a:avLst/>
          </a:prstGeom>
        </p:spPr>
        <p:txBody>
          <a:bodyPr anchor="t" rtlCol="false" tIns="0" lIns="0" bIns="0" rIns="0">
            <a:spAutoFit/>
          </a:bodyPr>
          <a:lstStyle/>
          <a:p>
            <a:pPr algn="ctr">
              <a:lnSpc>
                <a:spcPts val="10780"/>
              </a:lnSpc>
              <a:spcBef>
                <a:spcPct val="0"/>
              </a:spcBef>
            </a:pPr>
            <a:r>
              <a:rPr lang="en-US" sz="7700">
                <a:solidFill>
                  <a:srgbClr val="FFDE59"/>
                </a:solidFill>
                <a:latin typeface="Times New Roman Bold"/>
              </a:rPr>
              <a:t>DATA UNDERSTANDING</a:t>
            </a:r>
          </a:p>
        </p:txBody>
      </p:sp>
      <p:sp>
        <p:nvSpPr>
          <p:cNvPr name="TextBox 6" id="6"/>
          <p:cNvSpPr txBox="true"/>
          <p:nvPr/>
        </p:nvSpPr>
        <p:spPr>
          <a:xfrm rot="0">
            <a:off x="296238" y="1033142"/>
            <a:ext cx="17695524" cy="9926955"/>
          </a:xfrm>
          <a:prstGeom prst="rect">
            <a:avLst/>
          </a:prstGeom>
        </p:spPr>
        <p:txBody>
          <a:bodyPr anchor="t" rtlCol="false" tIns="0" lIns="0" bIns="0" rIns="0">
            <a:spAutoFit/>
          </a:bodyPr>
          <a:lstStyle/>
          <a:p>
            <a:pPr algn="just">
              <a:lnSpc>
                <a:spcPts val="4619"/>
              </a:lnSpc>
            </a:pPr>
            <a:r>
              <a:rPr lang="en-US" sz="3299">
                <a:solidFill>
                  <a:srgbClr val="FFFFFF"/>
                </a:solidFill>
                <a:latin typeface="Times New Roman Bold"/>
              </a:rPr>
              <a:t>The dataset contains various features details such as:</a:t>
            </a:r>
          </a:p>
          <a:p>
            <a:pPr algn="just" marL="712470" indent="-356235" lvl="1">
              <a:lnSpc>
                <a:spcPts val="4619"/>
              </a:lnSpc>
              <a:buAutoNum type="arabicPeriod" startAt="1"/>
            </a:pPr>
            <a:r>
              <a:rPr lang="en-US" sz="3299">
                <a:solidFill>
                  <a:srgbClr val="FFFFFF"/>
                </a:solidFill>
                <a:latin typeface="Times New Roman Bold Italics"/>
              </a:rPr>
              <a:t>The customer's state</a:t>
            </a:r>
          </a:p>
          <a:p>
            <a:pPr algn="just" marL="712470" indent="-356235" lvl="1">
              <a:lnSpc>
                <a:spcPts val="4619"/>
              </a:lnSpc>
              <a:buAutoNum type="arabicPeriod" startAt="1"/>
            </a:pPr>
            <a:r>
              <a:rPr lang="en-US" sz="3299">
                <a:solidFill>
                  <a:srgbClr val="FFFFFF"/>
                </a:solidFill>
                <a:latin typeface="Times New Roman Bold Italics"/>
              </a:rPr>
              <a:t>Account length</a:t>
            </a:r>
          </a:p>
          <a:p>
            <a:pPr algn="just" marL="712470" indent="-356235" lvl="1">
              <a:lnSpc>
                <a:spcPts val="4619"/>
              </a:lnSpc>
              <a:buAutoNum type="arabicPeriod" startAt="1"/>
            </a:pPr>
            <a:r>
              <a:rPr lang="en-US" sz="3299">
                <a:solidFill>
                  <a:srgbClr val="FFFFFF"/>
                </a:solidFill>
                <a:latin typeface="Times New Roman Bold Italics"/>
              </a:rPr>
              <a:t>Area code</a:t>
            </a:r>
          </a:p>
          <a:p>
            <a:pPr algn="just" marL="712470" indent="-356235" lvl="1">
              <a:lnSpc>
                <a:spcPts val="4619"/>
              </a:lnSpc>
              <a:buAutoNum type="arabicPeriod" startAt="1"/>
            </a:pPr>
            <a:r>
              <a:rPr lang="en-US" sz="3299">
                <a:solidFill>
                  <a:srgbClr val="FFFFFF"/>
                </a:solidFill>
                <a:latin typeface="Times New Roman Bold Italics"/>
              </a:rPr>
              <a:t>Whether or not the customer churned (terminated their contract).</a:t>
            </a:r>
          </a:p>
          <a:p>
            <a:pPr algn="just">
              <a:lnSpc>
                <a:spcPts val="4619"/>
              </a:lnSpc>
            </a:pPr>
            <a:r>
              <a:rPr lang="en-US" sz="3299">
                <a:solidFill>
                  <a:srgbClr val="FFFFFF"/>
                </a:solidFill>
                <a:latin typeface="Times New Roman Bold"/>
              </a:rPr>
              <a:t>Just to name a few</a:t>
            </a:r>
          </a:p>
          <a:p>
            <a:pPr algn="just">
              <a:lnSpc>
                <a:spcPts val="4619"/>
              </a:lnSpc>
            </a:pPr>
            <a:r>
              <a:rPr lang="en-US" sz="3299">
                <a:solidFill>
                  <a:srgbClr val="FFFFFF"/>
                </a:solidFill>
                <a:latin typeface="Times New Roman Bold"/>
              </a:rPr>
              <a:t>Summary of Features in the Dataset</a:t>
            </a:r>
          </a:p>
          <a:p>
            <a:pPr algn="just" marL="712470" indent="-356235" lvl="1">
              <a:lnSpc>
                <a:spcPts val="4619"/>
              </a:lnSpc>
              <a:buFont typeface="Arial"/>
              <a:buChar char="•"/>
            </a:pPr>
            <a:r>
              <a:rPr lang="en-US" sz="3299">
                <a:solidFill>
                  <a:srgbClr val="FFFFFF"/>
                </a:solidFill>
                <a:latin typeface="Times New Roman Bold"/>
              </a:rPr>
              <a:t>state: the state the customer lives in - different states in America</a:t>
            </a:r>
          </a:p>
          <a:p>
            <a:pPr algn="just" marL="712470" indent="-356235" lvl="1">
              <a:lnSpc>
                <a:spcPts val="4619"/>
              </a:lnSpc>
              <a:buFont typeface="Arial"/>
              <a:buChar char="•"/>
            </a:pPr>
            <a:r>
              <a:rPr lang="en-US" sz="3299">
                <a:solidFill>
                  <a:srgbClr val="FFFFFF"/>
                </a:solidFill>
                <a:latin typeface="Times New Roman Bold"/>
              </a:rPr>
              <a:t>account length: the number of days since the customer possessed an account</a:t>
            </a:r>
          </a:p>
          <a:p>
            <a:pPr algn="just" marL="712470" indent="-356235" lvl="1">
              <a:lnSpc>
                <a:spcPts val="4619"/>
              </a:lnSpc>
              <a:buFont typeface="Arial"/>
              <a:buChar char="•"/>
            </a:pPr>
            <a:r>
              <a:rPr lang="en-US" sz="3299">
                <a:solidFill>
                  <a:srgbClr val="FFFFFF"/>
                </a:solidFill>
                <a:latin typeface="Times New Roman Bold"/>
              </a:rPr>
              <a:t>area code: the area code of the customer</a:t>
            </a:r>
          </a:p>
          <a:p>
            <a:pPr algn="just" marL="712470" indent="-356235" lvl="1">
              <a:lnSpc>
                <a:spcPts val="4619"/>
              </a:lnSpc>
              <a:buFont typeface="Arial"/>
              <a:buChar char="•"/>
            </a:pPr>
            <a:r>
              <a:rPr lang="en-US" sz="3299">
                <a:solidFill>
                  <a:srgbClr val="FFFFFF"/>
                </a:solidFill>
                <a:latin typeface="Times New Roman Bold"/>
              </a:rPr>
              <a:t>phone number: the phone number of the customer</a:t>
            </a:r>
          </a:p>
          <a:p>
            <a:pPr algn="just" marL="712470" indent="-356235" lvl="1">
              <a:lnSpc>
                <a:spcPts val="4619"/>
              </a:lnSpc>
              <a:buFont typeface="Arial"/>
              <a:buChar char="•"/>
            </a:pPr>
            <a:r>
              <a:rPr lang="en-US" sz="3299">
                <a:solidFill>
                  <a:srgbClr val="FFFFFF"/>
                </a:solidFill>
                <a:latin typeface="Times New Roman Bold"/>
              </a:rPr>
              <a:t>international plan: true if the customer has the international plan, otherwise false</a:t>
            </a:r>
          </a:p>
          <a:p>
            <a:pPr algn="just">
              <a:lnSpc>
                <a:spcPts val="4619"/>
              </a:lnSpc>
            </a:pPr>
            <a:r>
              <a:rPr lang="en-US" sz="3299">
                <a:solidFill>
                  <a:srgbClr val="FFFFFF"/>
                </a:solidFill>
                <a:latin typeface="Times New Roman"/>
              </a:rPr>
              <a:t>  </a:t>
            </a:r>
            <a:r>
              <a:rPr lang="en-US" sz="3299">
                <a:solidFill>
                  <a:srgbClr val="FFFFFF"/>
                </a:solidFill>
                <a:latin typeface="Times New Roman Bold"/>
              </a:rPr>
              <a:t>The data set is made up of 21 columns</a:t>
            </a:r>
          </a:p>
          <a:p>
            <a:pPr algn="just">
              <a:lnSpc>
                <a:spcPts val="4619"/>
              </a:lnSpc>
            </a:pPr>
          </a:p>
          <a:p>
            <a:pPr algn="just">
              <a:lnSpc>
                <a:spcPts val="4619"/>
              </a:lnSpc>
            </a:pPr>
            <a:r>
              <a:rPr lang="en-US" sz="3299">
                <a:solidFill>
                  <a:srgbClr val="FFFFFF"/>
                </a:solidFill>
                <a:latin typeface="Times New Roman Bold"/>
              </a:rPr>
              <a:t>Data Source,kaggle website: </a:t>
            </a:r>
            <a:r>
              <a:rPr lang="en-US" sz="3299" u="sng">
                <a:solidFill>
                  <a:srgbClr val="FFFFFF"/>
                </a:solidFill>
                <a:latin typeface="Times New Roman Bold"/>
                <a:hlinkClick r:id="rId5" tooltip="https://www.kaggle.com/datasets/becksddf/churn-in-telecoms-dataset"/>
              </a:rPr>
              <a:t>https://www.kaggle.com/datasets/becksddf/churn-in-telecoms-dataset</a:t>
            </a:r>
          </a:p>
          <a:p>
            <a:pPr algn="just">
              <a:lnSpc>
                <a:spcPts val="4619"/>
              </a:lnSpc>
            </a:pPr>
            <a:r>
              <a:rPr lang="en-US" sz="3299">
                <a:solidFill>
                  <a:srgbClr val="FFFFFF"/>
                </a:solidFill>
                <a:latin typeface="Times New Roman Bold"/>
              </a:rPr>
              <a:t> </a:t>
            </a:r>
          </a:p>
          <a:p>
            <a:pPr algn="ctr">
              <a:lnSpc>
                <a:spcPts val="4619"/>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2416373" y="3567133"/>
            <a:ext cx="843381" cy="84338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FFF">
                    <a:alpha val="100000"/>
                  </a:srgbClr>
                </a:gs>
                <a:gs pos="100000">
                  <a:srgbClr val="9D5EE4">
                    <a:alpha val="100000"/>
                  </a:srgbClr>
                </a:gs>
              </a:gsLst>
              <a:lin ang="0"/>
            </a:gra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308962"/>
            <a:ext cx="10654596" cy="2033018"/>
          </a:xfrm>
          <a:prstGeom prst="rect">
            <a:avLst/>
          </a:prstGeom>
        </p:spPr>
        <p:txBody>
          <a:bodyPr anchor="t" rtlCol="false" tIns="0" lIns="0" bIns="0" rIns="0">
            <a:spAutoFit/>
          </a:bodyPr>
          <a:lstStyle/>
          <a:p>
            <a:pPr algn="ctr">
              <a:lnSpc>
                <a:spcPts val="7347"/>
              </a:lnSpc>
            </a:pPr>
            <a:r>
              <a:rPr lang="en-US" sz="7900">
                <a:solidFill>
                  <a:srgbClr val="FFDE59"/>
                </a:solidFill>
                <a:latin typeface="Codec Pro Bold"/>
              </a:rPr>
              <a:t>DATA CLEANING AND PREPARATION</a:t>
            </a:r>
          </a:p>
        </p:txBody>
      </p:sp>
      <p:sp>
        <p:nvSpPr>
          <p:cNvPr name="TextBox 7" id="7"/>
          <p:cNvSpPr txBox="true"/>
          <p:nvPr/>
        </p:nvSpPr>
        <p:spPr>
          <a:xfrm rot="0">
            <a:off x="1818108" y="4691806"/>
            <a:ext cx="2756597" cy="433866"/>
          </a:xfrm>
          <a:prstGeom prst="rect">
            <a:avLst/>
          </a:prstGeom>
        </p:spPr>
        <p:txBody>
          <a:bodyPr anchor="t" rtlCol="false" tIns="0" lIns="0" bIns="0" rIns="0">
            <a:spAutoFit/>
          </a:bodyPr>
          <a:lstStyle/>
          <a:p>
            <a:pPr algn="ctr">
              <a:lnSpc>
                <a:spcPts val="3386"/>
              </a:lnSpc>
              <a:spcBef>
                <a:spcPct val="0"/>
              </a:spcBef>
            </a:pPr>
            <a:r>
              <a:rPr lang="en-US" sz="2418">
                <a:solidFill>
                  <a:srgbClr val="FA85E2"/>
                </a:solidFill>
                <a:latin typeface="Poppins"/>
              </a:rPr>
              <a:t>Data was clean </a:t>
            </a:r>
          </a:p>
        </p:txBody>
      </p:sp>
      <p:grpSp>
        <p:nvGrpSpPr>
          <p:cNvPr name="Group 8" id="8"/>
          <p:cNvGrpSpPr/>
          <p:nvPr/>
        </p:nvGrpSpPr>
        <p:grpSpPr>
          <a:xfrm rot="0">
            <a:off x="7900647" y="3446880"/>
            <a:ext cx="843381" cy="84338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FFF">
                    <a:alpha val="100000"/>
                  </a:srgbClr>
                </a:gs>
                <a:gs pos="100000">
                  <a:srgbClr val="9D5EE4">
                    <a:alpha val="10000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3479352" y="3320156"/>
            <a:ext cx="843381" cy="84338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FFF">
                    <a:alpha val="100000"/>
                  </a:srgbClr>
                </a:gs>
                <a:gs pos="100000">
                  <a:srgbClr val="9D5EE4">
                    <a:alpha val="100000"/>
                  </a:srgbClr>
                </a:gs>
              </a:gsLst>
              <a:lin ang="0"/>
            </a:gra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12919369" y="4802459"/>
            <a:ext cx="3071287" cy="950641"/>
          </a:xfrm>
          <a:prstGeom prst="rect">
            <a:avLst/>
          </a:prstGeom>
        </p:spPr>
        <p:txBody>
          <a:bodyPr anchor="t" rtlCol="false" tIns="0" lIns="0" bIns="0" rIns="0">
            <a:spAutoFit/>
          </a:bodyPr>
          <a:lstStyle/>
          <a:p>
            <a:pPr algn="ctr">
              <a:lnSpc>
                <a:spcPts val="2467"/>
              </a:lnSpc>
            </a:pPr>
            <a:r>
              <a:rPr lang="en-US" sz="2418">
                <a:solidFill>
                  <a:srgbClr val="FA85E2"/>
                </a:solidFill>
                <a:latin typeface="Poppins"/>
              </a:rPr>
              <a:t>Droped the area code</a:t>
            </a:r>
          </a:p>
          <a:p>
            <a:pPr algn="ctr">
              <a:lnSpc>
                <a:spcPts val="2467"/>
              </a:lnSpc>
            </a:pPr>
          </a:p>
        </p:txBody>
      </p:sp>
      <p:sp>
        <p:nvSpPr>
          <p:cNvPr name="TextBox 15" id="15"/>
          <p:cNvSpPr txBox="true"/>
          <p:nvPr/>
        </p:nvSpPr>
        <p:spPr>
          <a:xfrm rot="0">
            <a:off x="1818108" y="5387915"/>
            <a:ext cx="2780897" cy="1735544"/>
          </a:xfrm>
          <a:prstGeom prst="rect">
            <a:avLst/>
          </a:prstGeom>
        </p:spPr>
        <p:txBody>
          <a:bodyPr anchor="t" rtlCol="false" tIns="0" lIns="0" bIns="0" rIns="0">
            <a:spAutoFit/>
          </a:bodyPr>
          <a:lstStyle/>
          <a:p>
            <a:pPr algn="ctr">
              <a:lnSpc>
                <a:spcPts val="4550"/>
              </a:lnSpc>
              <a:spcBef>
                <a:spcPct val="0"/>
              </a:spcBef>
            </a:pPr>
            <a:r>
              <a:rPr lang="en-US" sz="3250">
                <a:solidFill>
                  <a:srgbClr val="FFDE59"/>
                </a:solidFill>
                <a:latin typeface="Poppins"/>
              </a:rPr>
              <a:t>Had no missing values</a:t>
            </a:r>
          </a:p>
        </p:txBody>
      </p:sp>
      <p:sp>
        <p:nvSpPr>
          <p:cNvPr name="TextBox 16" id="16"/>
          <p:cNvSpPr txBox="true"/>
          <p:nvPr/>
        </p:nvSpPr>
        <p:spPr>
          <a:xfrm rot="0">
            <a:off x="5654831" y="4720381"/>
            <a:ext cx="5753695" cy="815340"/>
          </a:xfrm>
          <a:prstGeom prst="rect">
            <a:avLst/>
          </a:prstGeom>
        </p:spPr>
        <p:txBody>
          <a:bodyPr anchor="t" rtlCol="false" tIns="0" lIns="0" bIns="0" rIns="0">
            <a:spAutoFit/>
          </a:bodyPr>
          <a:lstStyle/>
          <a:p>
            <a:pPr algn="ctr">
              <a:lnSpc>
                <a:spcPts val="3359"/>
              </a:lnSpc>
            </a:pPr>
            <a:r>
              <a:rPr lang="en-US" sz="2400">
                <a:solidFill>
                  <a:srgbClr val="FA85E2"/>
                </a:solidFill>
                <a:latin typeface="Canva Sans"/>
              </a:rPr>
              <a:t>Removed hyphen from phone numbers</a:t>
            </a:r>
          </a:p>
          <a:p>
            <a:pPr algn="ctr">
              <a:lnSpc>
                <a:spcPts val="3359"/>
              </a:lnSpc>
              <a:spcBef>
                <a:spcPct val="0"/>
              </a:spcBef>
            </a:pPr>
          </a:p>
        </p:txBody>
      </p:sp>
      <p:sp>
        <p:nvSpPr>
          <p:cNvPr name="TextBox 17" id="17"/>
          <p:cNvSpPr txBox="true"/>
          <p:nvPr/>
        </p:nvSpPr>
        <p:spPr>
          <a:xfrm rot="0">
            <a:off x="5227285" y="5478571"/>
            <a:ext cx="6608787" cy="1082040"/>
          </a:xfrm>
          <a:prstGeom prst="rect">
            <a:avLst/>
          </a:prstGeom>
        </p:spPr>
        <p:txBody>
          <a:bodyPr anchor="t" rtlCol="false" tIns="0" lIns="0" bIns="0" rIns="0">
            <a:spAutoFit/>
          </a:bodyPr>
          <a:lstStyle/>
          <a:p>
            <a:pPr algn="ctr">
              <a:lnSpc>
                <a:spcPts val="4340"/>
              </a:lnSpc>
            </a:pPr>
            <a:r>
              <a:rPr lang="en-US" sz="3100">
                <a:solidFill>
                  <a:srgbClr val="FFDE59"/>
                </a:solidFill>
                <a:latin typeface="Canva Sans"/>
              </a:rPr>
              <a:t>converted the numbers to integers</a:t>
            </a:r>
          </a:p>
          <a:p>
            <a:pPr algn="ctr">
              <a:lnSpc>
                <a:spcPts val="4480"/>
              </a:lnSpc>
              <a:spcBef>
                <a:spcPct val="0"/>
              </a:spcBef>
            </a:pPr>
          </a:p>
        </p:txBody>
      </p:sp>
      <p:sp>
        <p:nvSpPr>
          <p:cNvPr name="TextBox 18" id="18"/>
          <p:cNvSpPr txBox="true"/>
          <p:nvPr/>
        </p:nvSpPr>
        <p:spPr>
          <a:xfrm rot="0">
            <a:off x="12919369" y="5724951"/>
            <a:ext cx="5027405" cy="2119334"/>
          </a:xfrm>
          <a:prstGeom prst="rect">
            <a:avLst/>
          </a:prstGeom>
        </p:spPr>
        <p:txBody>
          <a:bodyPr anchor="t" rtlCol="false" tIns="0" lIns="0" bIns="0" rIns="0">
            <a:spAutoFit/>
          </a:bodyPr>
          <a:lstStyle/>
          <a:p>
            <a:pPr algn="ctr">
              <a:lnSpc>
                <a:spcPts val="3411"/>
              </a:lnSpc>
            </a:pPr>
            <a:r>
              <a:rPr lang="en-US" sz="2436">
                <a:solidFill>
                  <a:srgbClr val="FFDE59"/>
                </a:solidFill>
                <a:latin typeface="Canva Sans"/>
              </a:rPr>
              <a:t>No much influence on our data set since we had the state column which equally showed geaographical area</a:t>
            </a:r>
          </a:p>
          <a:p>
            <a:pPr algn="ctr">
              <a:lnSpc>
                <a:spcPts val="3411"/>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775607" y="2143125"/>
            <a:ext cx="7403108" cy="7360104"/>
          </a:xfrm>
          <a:custGeom>
            <a:avLst/>
            <a:gdLst/>
            <a:ahLst/>
            <a:cxnLst/>
            <a:rect r="r" b="b" t="t" l="l"/>
            <a:pathLst>
              <a:path h="7360104" w="7403108">
                <a:moveTo>
                  <a:pt x="0" y="0"/>
                </a:moveTo>
                <a:lnTo>
                  <a:pt x="7403108" y="0"/>
                </a:lnTo>
                <a:lnTo>
                  <a:pt x="7403108" y="7360104"/>
                </a:lnTo>
                <a:lnTo>
                  <a:pt x="0" y="7360104"/>
                </a:lnTo>
                <a:lnTo>
                  <a:pt x="0" y="0"/>
                </a:lnTo>
                <a:close/>
              </a:path>
            </a:pathLst>
          </a:custGeom>
          <a:blipFill>
            <a:blip r:embed="rId3"/>
            <a:stretch>
              <a:fillRect l="-792" t="-46" r="-172" b="-1663"/>
            </a:stretch>
          </a:blipFill>
        </p:spPr>
      </p:sp>
      <p:sp>
        <p:nvSpPr>
          <p:cNvPr name="TextBox 4" id="4"/>
          <p:cNvSpPr txBox="true"/>
          <p:nvPr/>
        </p:nvSpPr>
        <p:spPr>
          <a:xfrm rot="0">
            <a:off x="0" y="-304800"/>
            <a:ext cx="9928969" cy="1504314"/>
          </a:xfrm>
          <a:prstGeom prst="rect">
            <a:avLst/>
          </a:prstGeom>
        </p:spPr>
        <p:txBody>
          <a:bodyPr anchor="t" rtlCol="false" tIns="0" lIns="0" bIns="0" rIns="0">
            <a:spAutoFit/>
          </a:bodyPr>
          <a:lstStyle/>
          <a:p>
            <a:pPr algn="l">
              <a:lnSpc>
                <a:spcPts val="11060"/>
              </a:lnSpc>
              <a:spcBef>
                <a:spcPct val="0"/>
              </a:spcBef>
            </a:pPr>
            <a:r>
              <a:rPr lang="en-US" sz="7900">
                <a:solidFill>
                  <a:srgbClr val="FFDE59"/>
                </a:solidFill>
                <a:latin typeface="Times New Roman"/>
              </a:rPr>
              <a:t>DATA ANALYSIS </a:t>
            </a:r>
          </a:p>
        </p:txBody>
      </p:sp>
      <p:sp>
        <p:nvSpPr>
          <p:cNvPr name="TextBox 5" id="5"/>
          <p:cNvSpPr txBox="true"/>
          <p:nvPr/>
        </p:nvSpPr>
        <p:spPr>
          <a:xfrm rot="0">
            <a:off x="9144000" y="2312171"/>
            <a:ext cx="8484011" cy="5463379"/>
          </a:xfrm>
          <a:prstGeom prst="rect">
            <a:avLst/>
          </a:prstGeom>
        </p:spPr>
        <p:txBody>
          <a:bodyPr anchor="t" rtlCol="false" tIns="0" lIns="0" bIns="0" rIns="0">
            <a:spAutoFit/>
          </a:bodyPr>
          <a:lstStyle/>
          <a:p>
            <a:pPr algn="l" marL="843382" indent="-421691" lvl="1">
              <a:lnSpc>
                <a:spcPts val="5468"/>
              </a:lnSpc>
              <a:buAutoNum type="arabicPeriod" startAt="1"/>
            </a:pPr>
            <a:r>
              <a:rPr lang="en-US" sz="3906">
                <a:solidFill>
                  <a:srgbClr val="FFDE59"/>
                </a:solidFill>
                <a:latin typeface="Canva Sans"/>
              </a:rPr>
              <a:t>The number of customers that did not churn was high compared to those that did churn</a:t>
            </a:r>
          </a:p>
          <a:p>
            <a:pPr algn="l" marL="843382" indent="-421691" lvl="1">
              <a:lnSpc>
                <a:spcPts val="5468"/>
              </a:lnSpc>
              <a:buAutoNum type="arabicPeriod" startAt="1"/>
            </a:pPr>
            <a:r>
              <a:rPr lang="en-US" sz="3906">
                <a:solidFill>
                  <a:srgbClr val="FFDE59"/>
                </a:solidFill>
                <a:latin typeface="Canva Sans"/>
              </a:rPr>
              <a:t>Out of the total number of customers 85.5% did not churn while 14.4% churned</a:t>
            </a:r>
          </a:p>
          <a:p>
            <a:pPr algn="l">
              <a:lnSpc>
                <a:spcPts val="5468"/>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29221" y="1199514"/>
            <a:ext cx="17130079" cy="4346150"/>
          </a:xfrm>
          <a:custGeom>
            <a:avLst/>
            <a:gdLst/>
            <a:ahLst/>
            <a:cxnLst/>
            <a:rect r="r" b="b" t="t" l="l"/>
            <a:pathLst>
              <a:path h="4346150" w="17130079">
                <a:moveTo>
                  <a:pt x="0" y="0"/>
                </a:moveTo>
                <a:lnTo>
                  <a:pt x="17130079" y="0"/>
                </a:lnTo>
                <a:lnTo>
                  <a:pt x="17130079" y="4346150"/>
                </a:lnTo>
                <a:lnTo>
                  <a:pt x="0" y="4346150"/>
                </a:lnTo>
                <a:lnTo>
                  <a:pt x="0" y="0"/>
                </a:lnTo>
                <a:close/>
              </a:path>
            </a:pathLst>
          </a:custGeom>
          <a:blipFill>
            <a:blip r:embed="rId3"/>
            <a:stretch>
              <a:fillRect l="-333" t="-880" r="-333" b="0"/>
            </a:stretch>
          </a:blipFill>
        </p:spPr>
      </p:sp>
      <p:sp>
        <p:nvSpPr>
          <p:cNvPr name="TextBox 4" id="4"/>
          <p:cNvSpPr txBox="true"/>
          <p:nvPr/>
        </p:nvSpPr>
        <p:spPr>
          <a:xfrm rot="0">
            <a:off x="0" y="-304800"/>
            <a:ext cx="9928969" cy="1504314"/>
          </a:xfrm>
          <a:prstGeom prst="rect">
            <a:avLst/>
          </a:prstGeom>
        </p:spPr>
        <p:txBody>
          <a:bodyPr anchor="t" rtlCol="false" tIns="0" lIns="0" bIns="0" rIns="0">
            <a:spAutoFit/>
          </a:bodyPr>
          <a:lstStyle/>
          <a:p>
            <a:pPr algn="l">
              <a:lnSpc>
                <a:spcPts val="11060"/>
              </a:lnSpc>
              <a:spcBef>
                <a:spcPct val="0"/>
              </a:spcBef>
            </a:pPr>
            <a:r>
              <a:rPr lang="en-US" sz="7900">
                <a:solidFill>
                  <a:srgbClr val="FFDE59"/>
                </a:solidFill>
                <a:latin typeface="Times New Roman"/>
              </a:rPr>
              <a:t>DATA ANALYSIS </a:t>
            </a:r>
          </a:p>
        </p:txBody>
      </p:sp>
      <p:sp>
        <p:nvSpPr>
          <p:cNvPr name="TextBox 5" id="5"/>
          <p:cNvSpPr txBox="true"/>
          <p:nvPr/>
        </p:nvSpPr>
        <p:spPr>
          <a:xfrm rot="0">
            <a:off x="722539" y="6037657"/>
            <a:ext cx="15750848" cy="3938292"/>
          </a:xfrm>
          <a:prstGeom prst="rect">
            <a:avLst/>
          </a:prstGeom>
        </p:spPr>
        <p:txBody>
          <a:bodyPr anchor="t" rtlCol="false" tIns="0" lIns="0" bIns="0" rIns="0">
            <a:spAutoFit/>
          </a:bodyPr>
          <a:lstStyle/>
          <a:p>
            <a:pPr algn="ctr" marL="609733" indent="-304867" lvl="1">
              <a:lnSpc>
                <a:spcPts val="3953"/>
              </a:lnSpc>
              <a:spcBef>
                <a:spcPct val="0"/>
              </a:spcBef>
              <a:buFont typeface="Arial"/>
              <a:buChar char="•"/>
            </a:pPr>
            <a:r>
              <a:rPr lang="en-US" sz="2824">
                <a:solidFill>
                  <a:srgbClr val="FFDE59"/>
                </a:solidFill>
                <a:latin typeface="Canva Sans"/>
              </a:rPr>
              <a:t>The number of customers that syriatel was lossing and had international plan are (137) lower as compared to the customers that did not haThe number of customers that syriatel was lossing and had international plan are (137) lower as compared to the customers that did not have an international plan(346).</a:t>
            </a:r>
          </a:p>
          <a:p>
            <a:pPr algn="ctr">
              <a:lnSpc>
                <a:spcPts val="3953"/>
              </a:lnSpc>
              <a:spcBef>
                <a:spcPct val="0"/>
              </a:spcBef>
            </a:pPr>
          </a:p>
          <a:p>
            <a:pPr algn="ctr" marL="609733" indent="-304867" lvl="1">
              <a:lnSpc>
                <a:spcPts val="3953"/>
              </a:lnSpc>
              <a:spcBef>
                <a:spcPct val="0"/>
              </a:spcBef>
              <a:buFont typeface="Arial"/>
              <a:buChar char="•"/>
            </a:pPr>
            <a:r>
              <a:rPr lang="en-US" sz="2824">
                <a:solidFill>
                  <a:srgbClr val="FFDE59"/>
                </a:solidFill>
                <a:latin typeface="Canva Sans"/>
              </a:rPr>
              <a:t>Majority of the customers or subscribers that Syriatel was lossing did not have international plan.</a:t>
            </a:r>
          </a:p>
          <a:p>
            <a:pPr algn="ctr">
              <a:lnSpc>
                <a:spcPts val="3953"/>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380466" y="1331683"/>
            <a:ext cx="9889333" cy="7926617"/>
          </a:xfrm>
          <a:custGeom>
            <a:avLst/>
            <a:gdLst/>
            <a:ahLst/>
            <a:cxnLst/>
            <a:rect r="r" b="b" t="t" l="l"/>
            <a:pathLst>
              <a:path h="7926617" w="9889333">
                <a:moveTo>
                  <a:pt x="0" y="0"/>
                </a:moveTo>
                <a:lnTo>
                  <a:pt x="9889333" y="0"/>
                </a:lnTo>
                <a:lnTo>
                  <a:pt x="9889333" y="7926617"/>
                </a:lnTo>
                <a:lnTo>
                  <a:pt x="0" y="7926617"/>
                </a:lnTo>
                <a:lnTo>
                  <a:pt x="0" y="0"/>
                </a:lnTo>
                <a:close/>
              </a:path>
            </a:pathLst>
          </a:custGeom>
          <a:blipFill>
            <a:blip r:embed="rId3"/>
            <a:stretch>
              <a:fillRect l="-1031" t="0" r="0" b="0"/>
            </a:stretch>
          </a:blipFill>
        </p:spPr>
      </p:sp>
      <p:sp>
        <p:nvSpPr>
          <p:cNvPr name="TextBox 4" id="4"/>
          <p:cNvSpPr txBox="true"/>
          <p:nvPr/>
        </p:nvSpPr>
        <p:spPr>
          <a:xfrm rot="0">
            <a:off x="0" y="-304800"/>
            <a:ext cx="9928969" cy="1504314"/>
          </a:xfrm>
          <a:prstGeom prst="rect">
            <a:avLst/>
          </a:prstGeom>
        </p:spPr>
        <p:txBody>
          <a:bodyPr anchor="t" rtlCol="false" tIns="0" lIns="0" bIns="0" rIns="0">
            <a:spAutoFit/>
          </a:bodyPr>
          <a:lstStyle/>
          <a:p>
            <a:pPr algn="l">
              <a:lnSpc>
                <a:spcPts val="11060"/>
              </a:lnSpc>
              <a:spcBef>
                <a:spcPct val="0"/>
              </a:spcBef>
            </a:pPr>
            <a:r>
              <a:rPr lang="en-US" sz="7900">
                <a:solidFill>
                  <a:srgbClr val="FFDE59"/>
                </a:solidFill>
                <a:latin typeface="Times New Roman"/>
              </a:rPr>
              <a:t>DATA ANALYSIS </a:t>
            </a:r>
          </a:p>
        </p:txBody>
      </p:sp>
      <p:sp>
        <p:nvSpPr>
          <p:cNvPr name="TextBox 5" id="5"/>
          <p:cNvSpPr txBox="true"/>
          <p:nvPr/>
        </p:nvSpPr>
        <p:spPr>
          <a:xfrm rot="0">
            <a:off x="10385998" y="1971513"/>
            <a:ext cx="7765733" cy="6856567"/>
          </a:xfrm>
          <a:prstGeom prst="rect">
            <a:avLst/>
          </a:prstGeom>
        </p:spPr>
        <p:txBody>
          <a:bodyPr anchor="t" rtlCol="false" tIns="0" lIns="0" bIns="0" rIns="0">
            <a:spAutoFit/>
          </a:bodyPr>
          <a:lstStyle/>
          <a:p>
            <a:pPr algn="ctr">
              <a:lnSpc>
                <a:spcPts val="1934"/>
              </a:lnSpc>
              <a:spcBef>
                <a:spcPct val="0"/>
              </a:spcBef>
            </a:pPr>
            <a:r>
              <a:rPr lang="en-US" sz="1382">
                <a:solidFill>
                  <a:srgbClr val="000000"/>
                </a:solidFill>
                <a:latin typeface="Canva Sans"/>
              </a:rPr>
              <a:t>Your pa</a:t>
            </a:r>
          </a:p>
          <a:p>
            <a:pPr algn="just" marL="665090" indent="-332545" lvl="1">
              <a:lnSpc>
                <a:spcPts val="4805"/>
              </a:lnSpc>
              <a:buFont typeface="Arial"/>
              <a:buChar char="•"/>
            </a:pPr>
            <a:r>
              <a:rPr lang="en-US" sz="3080">
                <a:solidFill>
                  <a:srgbClr val="FFDE59"/>
                </a:solidFill>
                <a:latin typeface="Canva Sans"/>
              </a:rPr>
              <a:t>The rate of loss of customers /subscribers in syriatel was higher for the people who only made one customer service call followed by the customers who did not even bother making even a single call.</a:t>
            </a:r>
          </a:p>
          <a:p>
            <a:pPr algn="just">
              <a:lnSpc>
                <a:spcPts val="4805"/>
              </a:lnSpc>
            </a:pPr>
          </a:p>
          <a:p>
            <a:pPr algn="just" marL="665090" indent="-332545" lvl="1">
              <a:lnSpc>
                <a:spcPts val="4805"/>
              </a:lnSpc>
              <a:buFont typeface="Arial"/>
              <a:buChar char="•"/>
            </a:pPr>
            <a:r>
              <a:rPr lang="en-US" sz="3080">
                <a:solidFill>
                  <a:srgbClr val="FFDE59"/>
                </a:solidFill>
                <a:latin typeface="Canva Sans"/>
              </a:rPr>
              <a:t>Customers who had be used to making upto 9 customer calls had a lower rate of churn.</a:t>
            </a:r>
          </a:p>
          <a:p>
            <a:pPr algn="just">
              <a:lnSpc>
                <a:spcPts val="4805"/>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DAGHWIH_XwI</dc:identifier>
  <dcterms:modified xsi:type="dcterms:W3CDTF">2011-08-01T06:04:30Z</dcterms:modified>
  <cp:revision>1</cp:revision>
  <dc:title>MACHINE LEARNING CLASSIFICATION MODEL FOR PREDICTING CUSTOMER CHURN AT SYRIA TEL</dc:title>
</cp:coreProperties>
</file>

<file path=docProps/thumbnail.jpeg>
</file>